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160"/>
  </p:notesMasterIdLst>
  <p:sldIdLst>
    <p:sldId id="727" r:id="rId3"/>
    <p:sldId id="731" r:id="rId4"/>
    <p:sldId id="814" r:id="rId5"/>
    <p:sldId id="739" r:id="rId6"/>
    <p:sldId id="742" r:id="rId7"/>
    <p:sldId id="743" r:id="rId8"/>
    <p:sldId id="746" r:id="rId9"/>
    <p:sldId id="750" r:id="rId10"/>
    <p:sldId id="751" r:id="rId11"/>
    <p:sldId id="753" r:id="rId12"/>
    <p:sldId id="754" r:id="rId13"/>
    <p:sldId id="756" r:id="rId14"/>
    <p:sldId id="784" r:id="rId15"/>
    <p:sldId id="758" r:id="rId16"/>
    <p:sldId id="761" r:id="rId17"/>
    <p:sldId id="762" r:id="rId18"/>
    <p:sldId id="763" r:id="rId19"/>
    <p:sldId id="767" r:id="rId20"/>
    <p:sldId id="768" r:id="rId21"/>
    <p:sldId id="769" r:id="rId22"/>
    <p:sldId id="826" r:id="rId23"/>
    <p:sldId id="827" r:id="rId24"/>
    <p:sldId id="773" r:id="rId25"/>
    <p:sldId id="775" r:id="rId26"/>
    <p:sldId id="781" r:id="rId27"/>
    <p:sldId id="818" r:id="rId28"/>
    <p:sldId id="815" r:id="rId29"/>
    <p:sldId id="656" r:id="rId30"/>
    <p:sldId id="658" r:id="rId31"/>
    <p:sldId id="659" r:id="rId32"/>
    <p:sldId id="660" r:id="rId33"/>
    <p:sldId id="788" r:id="rId34"/>
    <p:sldId id="811" r:id="rId35"/>
    <p:sldId id="550" r:id="rId36"/>
    <p:sldId id="551" r:id="rId37"/>
    <p:sldId id="819" r:id="rId38"/>
    <p:sldId id="552" r:id="rId39"/>
    <p:sldId id="553" r:id="rId40"/>
    <p:sldId id="554" r:id="rId41"/>
    <p:sldId id="555" r:id="rId42"/>
    <p:sldId id="821" r:id="rId43"/>
    <p:sldId id="560" r:id="rId44"/>
    <p:sldId id="561" r:id="rId45"/>
    <p:sldId id="562" r:id="rId46"/>
    <p:sldId id="563" r:id="rId47"/>
    <p:sldId id="564" r:id="rId48"/>
    <p:sldId id="565" r:id="rId49"/>
    <p:sldId id="566" r:id="rId50"/>
    <p:sldId id="568" r:id="rId51"/>
    <p:sldId id="569" r:id="rId52"/>
    <p:sldId id="570" r:id="rId53"/>
    <p:sldId id="571" r:id="rId54"/>
    <p:sldId id="577" r:id="rId55"/>
    <p:sldId id="578" r:id="rId56"/>
    <p:sldId id="579" r:id="rId57"/>
    <p:sldId id="580" r:id="rId58"/>
    <p:sldId id="581" r:id="rId59"/>
    <p:sldId id="596" r:id="rId60"/>
    <p:sldId id="582" r:id="rId61"/>
    <p:sldId id="822" r:id="rId62"/>
    <p:sldId id="790" r:id="rId63"/>
    <p:sldId id="792" r:id="rId64"/>
    <p:sldId id="794" r:id="rId65"/>
    <p:sldId id="793" r:id="rId66"/>
    <p:sldId id="796" r:id="rId67"/>
    <p:sldId id="797" r:id="rId68"/>
    <p:sldId id="586" r:id="rId69"/>
    <p:sldId id="587" r:id="rId70"/>
    <p:sldId id="800" r:id="rId71"/>
    <p:sldId id="803" r:id="rId72"/>
    <p:sldId id="804" r:id="rId73"/>
    <p:sldId id="805" r:id="rId74"/>
    <p:sldId id="394" r:id="rId75"/>
    <p:sldId id="828" r:id="rId76"/>
    <p:sldId id="709" r:id="rId77"/>
    <p:sldId id="710" r:id="rId78"/>
    <p:sldId id="711" r:id="rId79"/>
    <p:sldId id="712" r:id="rId80"/>
    <p:sldId id="713" r:id="rId81"/>
    <p:sldId id="714" r:id="rId82"/>
    <p:sldId id="715" r:id="rId83"/>
    <p:sldId id="718" r:id="rId84"/>
    <p:sldId id="719" r:id="rId85"/>
    <p:sldId id="720" r:id="rId86"/>
    <p:sldId id="332" r:id="rId87"/>
    <p:sldId id="461" r:id="rId88"/>
    <p:sldId id="434" r:id="rId89"/>
    <p:sldId id="462" r:id="rId90"/>
    <p:sldId id="334" r:id="rId91"/>
    <p:sldId id="333" r:id="rId92"/>
    <p:sldId id="482" r:id="rId93"/>
    <p:sldId id="397" r:id="rId94"/>
    <p:sldId id="469" r:id="rId95"/>
    <p:sldId id="494" r:id="rId96"/>
    <p:sldId id="471" r:id="rId97"/>
    <p:sldId id="495" r:id="rId98"/>
    <p:sldId id="399" r:id="rId99"/>
    <p:sldId id="481" r:id="rId100"/>
    <p:sldId id="488" r:id="rId101"/>
    <p:sldId id="497" r:id="rId102"/>
    <p:sldId id="437" r:id="rId103"/>
    <p:sldId id="468" r:id="rId104"/>
    <p:sldId id="467" r:id="rId105"/>
    <p:sldId id="465" r:id="rId106"/>
    <p:sldId id="500" r:id="rId107"/>
    <p:sldId id="472" r:id="rId108"/>
    <p:sldId id="340" r:id="rId109"/>
    <p:sldId id="512" r:id="rId110"/>
    <p:sldId id="513" r:id="rId111"/>
    <p:sldId id="477" r:id="rId112"/>
    <p:sldId id="514" r:id="rId113"/>
    <p:sldId id="476" r:id="rId114"/>
    <p:sldId id="515" r:id="rId115"/>
    <p:sldId id="473" r:id="rId116"/>
    <p:sldId id="484" r:id="rId117"/>
    <p:sldId id="474" r:id="rId118"/>
    <p:sldId id="335" r:id="rId119"/>
    <p:sldId id="823" r:id="rId120"/>
    <p:sldId id="339" r:id="rId121"/>
    <p:sldId id="405" r:id="rId122"/>
    <p:sldId id="485" r:id="rId123"/>
    <p:sldId id="439" r:id="rId124"/>
    <p:sldId id="407" r:id="rId125"/>
    <p:sldId id="496" r:id="rId126"/>
    <p:sldId id="409" r:id="rId127"/>
    <p:sldId id="516" r:id="rId128"/>
    <p:sldId id="410" r:id="rId129"/>
    <p:sldId id="519" r:id="rId130"/>
    <p:sldId id="344" r:id="rId131"/>
    <p:sldId id="499" r:id="rId132"/>
    <p:sldId id="418" r:id="rId133"/>
    <p:sldId id="414" r:id="rId134"/>
    <p:sldId id="413" r:id="rId135"/>
    <p:sldId id="417" r:id="rId136"/>
    <p:sldId id="517" r:id="rId137"/>
    <p:sldId id="419" r:id="rId138"/>
    <p:sldId id="427" r:id="rId139"/>
    <p:sldId id="430" r:id="rId140"/>
    <p:sldId id="426" r:id="rId141"/>
    <p:sldId id="420" r:id="rId142"/>
    <p:sldId id="518" r:id="rId143"/>
    <p:sldId id="520" r:id="rId144"/>
    <p:sldId id="521" r:id="rId145"/>
    <p:sldId id="347" r:id="rId146"/>
    <p:sldId id="529" r:id="rId147"/>
    <p:sldId id="530" r:id="rId148"/>
    <p:sldId id="531" r:id="rId149"/>
    <p:sldId id="532" r:id="rId150"/>
    <p:sldId id="535" r:id="rId151"/>
    <p:sldId id="536" r:id="rId152"/>
    <p:sldId id="537" r:id="rId153"/>
    <p:sldId id="538" r:id="rId154"/>
    <p:sldId id="541" r:id="rId155"/>
    <p:sldId id="829" r:id="rId156"/>
    <p:sldId id="830" r:id="rId157"/>
    <p:sldId id="831" r:id="rId158"/>
    <p:sldId id="540" r:id="rId1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F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4" autoAdjust="0"/>
    <p:restoredTop sz="94660"/>
  </p:normalViewPr>
  <p:slideViewPr>
    <p:cSldViewPr>
      <p:cViewPr>
        <p:scale>
          <a:sx n="60" d="100"/>
          <a:sy n="60" d="100"/>
        </p:scale>
        <p:origin x="-1266" y="-12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theme" Target="theme/theme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2060"/>
              </a:solidFill>
            </c:spPr>
          </c:dPt>
          <c:cat>
            <c:strRef>
              <c:f>Sheet1!$I$14:$I$16</c:f>
              <c:strCache>
                <c:ptCount val="3"/>
                <c:pt idx="0">
                  <c:v>Induction</c:v>
                </c:pt>
                <c:pt idx="1">
                  <c:v>Maintenance</c:v>
                </c:pt>
                <c:pt idx="2">
                  <c:v>Emergence</c:v>
                </c:pt>
              </c:strCache>
            </c:strRef>
          </c:cat>
          <c:val>
            <c:numRef>
              <c:f>Sheet1!$J$14:$J$16</c:f>
              <c:numCache>
                <c:formatCode>General</c:formatCode>
                <c:ptCount val="3"/>
                <c:pt idx="0">
                  <c:v>47</c:v>
                </c:pt>
                <c:pt idx="1">
                  <c:v>34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2060"/>
              </a:solidFill>
            </c:spPr>
          </c:dPt>
          <c:cat>
            <c:strRef>
              <c:f>Sheet1!$I$14:$I$16</c:f>
              <c:strCache>
                <c:ptCount val="3"/>
                <c:pt idx="0">
                  <c:v>Induction</c:v>
                </c:pt>
                <c:pt idx="1">
                  <c:v>Maintenance</c:v>
                </c:pt>
                <c:pt idx="2">
                  <c:v>Emergence</c:v>
                </c:pt>
              </c:strCache>
            </c:strRef>
          </c:cat>
          <c:val>
            <c:numRef>
              <c:f>Sheet1!$J$14:$J$16</c:f>
              <c:numCache>
                <c:formatCode>General</c:formatCode>
                <c:ptCount val="3"/>
                <c:pt idx="0">
                  <c:v>47</c:v>
                </c:pt>
                <c:pt idx="1">
                  <c:v>34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20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Sheet1!$C$6:$C$10</c:f>
              <c:strCache>
                <c:ptCount val="5"/>
                <c:pt idx="0">
                  <c:v>Paralysis + pain</c:v>
                </c:pt>
                <c:pt idx="1">
                  <c:v>Paralysis</c:v>
                </c:pt>
                <c:pt idx="2">
                  <c:v>Pain</c:v>
                </c:pt>
                <c:pt idx="3">
                  <c:v>Touch</c:v>
                </c:pt>
                <c:pt idx="4">
                  <c:v>Noise</c:v>
                </c:pt>
              </c:strCache>
            </c:strRef>
          </c:cat>
          <c:val>
            <c:numRef>
              <c:f>Sheet1!$D$6:$D$10</c:f>
              <c:numCache>
                <c:formatCode>General</c:formatCode>
                <c:ptCount val="5"/>
                <c:pt idx="0">
                  <c:v>22</c:v>
                </c:pt>
                <c:pt idx="1">
                  <c:v>56</c:v>
                </c:pt>
                <c:pt idx="2">
                  <c:v>6</c:v>
                </c:pt>
                <c:pt idx="3">
                  <c:v>34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730624"/>
        <c:axId val="40651584"/>
      </c:barChart>
      <c:catAx>
        <c:axId val="407306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0651584"/>
        <c:crosses val="autoZero"/>
        <c:auto val="1"/>
        <c:lblAlgn val="ctr"/>
        <c:lblOffset val="100"/>
        <c:noMultiLvlLbl val="0"/>
      </c:catAx>
      <c:valAx>
        <c:axId val="40651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0730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ADF232"/>
              </a:solidFill>
            </c:spPr>
          </c:dPt>
          <c:dPt>
            <c:idx val="2"/>
            <c:invertIfNegative val="0"/>
            <c:bubble3D val="0"/>
            <c:spPr>
              <a:solidFill>
                <a:srgbClr val="ADF232"/>
              </a:solidFill>
            </c:spPr>
          </c:dPt>
          <c:cat>
            <c:strRef>
              <c:f>Sheet1!$C$6:$C$10</c:f>
              <c:strCache>
                <c:ptCount val="5"/>
                <c:pt idx="0">
                  <c:v>Paralysis + pain</c:v>
                </c:pt>
                <c:pt idx="1">
                  <c:v>Paralysis</c:v>
                </c:pt>
                <c:pt idx="2">
                  <c:v>Pain</c:v>
                </c:pt>
                <c:pt idx="3">
                  <c:v>Touch</c:v>
                </c:pt>
                <c:pt idx="4">
                  <c:v>Noise</c:v>
                </c:pt>
              </c:strCache>
            </c:strRef>
          </c:cat>
          <c:val>
            <c:numRef>
              <c:f>Sheet1!$D$6:$D$10</c:f>
              <c:numCache>
                <c:formatCode>General</c:formatCode>
                <c:ptCount val="5"/>
                <c:pt idx="0">
                  <c:v>22</c:v>
                </c:pt>
                <c:pt idx="1">
                  <c:v>56</c:v>
                </c:pt>
                <c:pt idx="2">
                  <c:v>6</c:v>
                </c:pt>
                <c:pt idx="3">
                  <c:v>34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731136"/>
        <c:axId val="40653888"/>
      </c:barChart>
      <c:catAx>
        <c:axId val="407311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0653888"/>
        <c:crosses val="autoZero"/>
        <c:auto val="1"/>
        <c:lblAlgn val="ctr"/>
        <c:lblOffset val="100"/>
        <c:noMultiLvlLbl val="0"/>
      </c:catAx>
      <c:valAx>
        <c:axId val="40653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0731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Sheet1!$C$6:$C$10</c:f>
              <c:strCache>
                <c:ptCount val="5"/>
                <c:pt idx="0">
                  <c:v>Paralysis + pain</c:v>
                </c:pt>
                <c:pt idx="1">
                  <c:v>Paralysis</c:v>
                </c:pt>
                <c:pt idx="2">
                  <c:v>Pain</c:v>
                </c:pt>
                <c:pt idx="3">
                  <c:v>Touch</c:v>
                </c:pt>
                <c:pt idx="4">
                  <c:v>Noise</c:v>
                </c:pt>
              </c:strCache>
            </c:strRef>
          </c:cat>
          <c:val>
            <c:numRef>
              <c:f>Sheet1!$D$6:$D$10</c:f>
              <c:numCache>
                <c:formatCode>General</c:formatCode>
                <c:ptCount val="5"/>
                <c:pt idx="0">
                  <c:v>22</c:v>
                </c:pt>
                <c:pt idx="1">
                  <c:v>56</c:v>
                </c:pt>
                <c:pt idx="2">
                  <c:v>6</c:v>
                </c:pt>
                <c:pt idx="3">
                  <c:v>34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732672"/>
        <c:axId val="40673280"/>
      </c:barChart>
      <c:catAx>
        <c:axId val="407326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0673280"/>
        <c:crosses val="autoZero"/>
        <c:auto val="1"/>
        <c:lblAlgn val="ctr"/>
        <c:lblOffset val="100"/>
        <c:noMultiLvlLbl val="0"/>
      </c:catAx>
      <c:valAx>
        <c:axId val="40673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0732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Sheet1!$AA$7</c:f>
              <c:strCache>
                <c:ptCount val="1"/>
                <c:pt idx="0">
                  <c:v>Certain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Sheet1!$AB$6:$AD$6</c:f>
              <c:strCache>
                <c:ptCount val="3"/>
                <c:pt idx="0">
                  <c:v>Michigan D</c:v>
                </c:pt>
                <c:pt idx="1">
                  <c:v>Wang 5</c:v>
                </c:pt>
                <c:pt idx="2">
                  <c:v>NPSA &gt;2</c:v>
                </c:pt>
              </c:strCache>
            </c:strRef>
          </c:cat>
          <c:val>
            <c:numRef>
              <c:f>Sheet1!$AB$7:$AD$7</c:f>
              <c:numCache>
                <c:formatCode>General</c:formatCode>
                <c:ptCount val="3"/>
                <c:pt idx="0">
                  <c:v>54</c:v>
                </c:pt>
                <c:pt idx="1">
                  <c:v>35</c:v>
                </c:pt>
                <c:pt idx="2">
                  <c:v>24</c:v>
                </c:pt>
              </c:numCache>
            </c:numRef>
          </c:val>
        </c:ser>
        <c:ser>
          <c:idx val="1"/>
          <c:order val="1"/>
          <c:tx>
            <c:strRef>
              <c:f>Sheet1!$AA$8</c:f>
              <c:strCache>
                <c:ptCount val="1"/>
                <c:pt idx="0">
                  <c:v>Possible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Sheet1!$AB$6:$AD$6</c:f>
              <c:strCache>
                <c:ptCount val="3"/>
                <c:pt idx="0">
                  <c:v>Michigan D</c:v>
                </c:pt>
                <c:pt idx="1">
                  <c:v>Wang 5</c:v>
                </c:pt>
                <c:pt idx="2">
                  <c:v>NPSA &gt;2</c:v>
                </c:pt>
              </c:strCache>
            </c:strRef>
          </c:cat>
          <c:val>
            <c:numRef>
              <c:f>Sheet1!$AB$8:$AD$8</c:f>
              <c:numCache>
                <c:formatCode>General</c:formatCode>
                <c:ptCount val="3"/>
                <c:pt idx="0">
                  <c:v>36</c:v>
                </c:pt>
                <c:pt idx="1">
                  <c:v>36</c:v>
                </c:pt>
                <c:pt idx="2">
                  <c:v>16</c:v>
                </c:pt>
              </c:numCache>
            </c:numRef>
          </c:val>
        </c:ser>
        <c:ser>
          <c:idx val="2"/>
          <c:order val="2"/>
          <c:tx>
            <c:strRef>
              <c:f>Sheet1!$AA$9</c:f>
              <c:strCache>
                <c:ptCount val="1"/>
                <c:pt idx="0">
                  <c:v>Drug error</c:v>
                </c:pt>
              </c:strCache>
            </c:strRef>
          </c:tx>
          <c:spPr>
            <a:solidFill>
              <a:srgbClr val="78DF11"/>
            </a:solidFill>
          </c:spPr>
          <c:invertIfNegative val="0"/>
          <c:cat>
            <c:strRef>
              <c:f>Sheet1!$AB$6:$AD$6</c:f>
              <c:strCache>
                <c:ptCount val="3"/>
                <c:pt idx="0">
                  <c:v>Michigan D</c:v>
                </c:pt>
                <c:pt idx="1">
                  <c:v>Wang 5</c:v>
                </c:pt>
                <c:pt idx="2">
                  <c:v>NPSA &gt;2</c:v>
                </c:pt>
              </c:strCache>
            </c:strRef>
          </c:cat>
          <c:val>
            <c:numRef>
              <c:f>Sheet1!$AB$9:$AD$9</c:f>
              <c:numCache>
                <c:formatCode>General</c:formatCode>
                <c:ptCount val="3"/>
                <c:pt idx="0">
                  <c:v>65</c:v>
                </c:pt>
                <c:pt idx="1">
                  <c:v>47</c:v>
                </c:pt>
                <c:pt idx="2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3336960"/>
        <c:axId val="40691392"/>
        <c:axId val="0"/>
      </c:bar3DChart>
      <c:catAx>
        <c:axId val="143336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200" baseline="0"/>
            </a:pPr>
            <a:endParaRPr lang="en-US"/>
          </a:p>
        </c:txPr>
        <c:crossAx val="40691392"/>
        <c:crosses val="autoZero"/>
        <c:auto val="1"/>
        <c:lblAlgn val="ctr"/>
        <c:lblOffset val="100"/>
        <c:noMultiLvlLbl val="0"/>
      </c:catAx>
      <c:valAx>
        <c:axId val="40691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14333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352489363043748"/>
          <c:y val="2.3281726866949477E-3"/>
          <c:w val="0.26982862764998083"/>
          <c:h val="0.32358414424541065"/>
        </c:manualLayout>
      </c:layout>
      <c:overlay val="0"/>
      <c:txPr>
        <a:bodyPr/>
        <a:lstStyle/>
        <a:p>
          <a:pPr>
            <a:defRPr sz="2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849EB-C059-42EB-9652-AE816EBF37E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4DD508-1489-4CAE-AA13-3F0C1F05471F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dirty="0" smtClean="0"/>
            <a:t>Unconscious memory</a:t>
          </a:r>
          <a:endParaRPr lang="en-GB" dirty="0"/>
        </a:p>
      </dgm:t>
    </dgm:pt>
    <dgm:pt modelId="{61E098C0-0752-4A54-97DF-D054E6BB0AF9}" type="parTrans" cxnId="{E765398B-6506-4F5D-8A4E-35ACB3152EAA}">
      <dgm:prSet/>
      <dgm:spPr/>
      <dgm:t>
        <a:bodyPr/>
        <a:lstStyle/>
        <a:p>
          <a:endParaRPr lang="en-GB"/>
        </a:p>
      </dgm:t>
    </dgm:pt>
    <dgm:pt modelId="{1569B5AF-4AE9-4AB6-A527-C74FD1EB3D02}" type="sibTrans" cxnId="{E765398B-6506-4F5D-8A4E-35ACB3152EAA}">
      <dgm:prSet/>
      <dgm:spPr/>
      <dgm:t>
        <a:bodyPr/>
        <a:lstStyle/>
        <a:p>
          <a:endParaRPr lang="en-GB"/>
        </a:p>
      </dgm:t>
    </dgm:pt>
    <dgm:pt modelId="{47FB9058-6FEE-4823-8BAA-028AFE81BDF7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 smtClean="0"/>
            <a:t>Reassembly of memory into consciousness</a:t>
          </a:r>
          <a:endParaRPr lang="en-GB" dirty="0"/>
        </a:p>
      </dgm:t>
    </dgm:pt>
    <dgm:pt modelId="{86A7FA2D-C488-4706-A5D4-661B56283B86}" type="parTrans" cxnId="{CFA04538-1967-4911-95CC-E64298BBDE49}">
      <dgm:prSet/>
      <dgm:spPr/>
      <dgm:t>
        <a:bodyPr/>
        <a:lstStyle/>
        <a:p>
          <a:endParaRPr lang="en-GB"/>
        </a:p>
      </dgm:t>
    </dgm:pt>
    <dgm:pt modelId="{44C9B0A2-8D1A-4229-9053-FAA51BE5EC1A}" type="sibTrans" cxnId="{CFA04538-1967-4911-95CC-E64298BBDE49}">
      <dgm:prSet/>
      <dgm:spPr/>
      <dgm:t>
        <a:bodyPr/>
        <a:lstStyle/>
        <a:p>
          <a:endParaRPr lang="en-GB"/>
        </a:p>
      </dgm:t>
    </dgm:pt>
    <dgm:pt modelId="{93CC9B35-4A52-4A24-AE72-79F459840482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 smtClean="0"/>
            <a:t>Conscious recall</a:t>
          </a:r>
          <a:endParaRPr lang="en-GB" dirty="0"/>
        </a:p>
      </dgm:t>
    </dgm:pt>
    <dgm:pt modelId="{12431A28-E19E-4BA5-B120-D8E289CC2B95}" type="parTrans" cxnId="{9D558A5C-2ADC-420F-AC6C-84CA79C85836}">
      <dgm:prSet/>
      <dgm:spPr/>
      <dgm:t>
        <a:bodyPr/>
        <a:lstStyle/>
        <a:p>
          <a:endParaRPr lang="en-GB"/>
        </a:p>
      </dgm:t>
    </dgm:pt>
    <dgm:pt modelId="{2ECD18B6-09B9-42A9-B644-21DE76FBDA0F}" type="sibTrans" cxnId="{9D558A5C-2ADC-420F-AC6C-84CA79C85836}">
      <dgm:prSet/>
      <dgm:spPr/>
      <dgm:t>
        <a:bodyPr/>
        <a:lstStyle/>
        <a:p>
          <a:endParaRPr lang="en-GB"/>
        </a:p>
      </dgm:t>
    </dgm:pt>
    <dgm:pt modelId="{61395C0B-78F3-4FC6-960D-0E017866BE3E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 smtClean="0"/>
            <a:t>Reconsolidation into memory</a:t>
          </a:r>
          <a:endParaRPr lang="en-GB" dirty="0"/>
        </a:p>
      </dgm:t>
    </dgm:pt>
    <dgm:pt modelId="{D72B1997-AE60-4F1D-8B45-EA6E4C0B5A9C}" type="parTrans" cxnId="{E406EA8B-869D-4009-B633-940C81C9ADA8}">
      <dgm:prSet/>
      <dgm:spPr/>
      <dgm:t>
        <a:bodyPr/>
        <a:lstStyle/>
        <a:p>
          <a:endParaRPr lang="en-GB"/>
        </a:p>
      </dgm:t>
    </dgm:pt>
    <dgm:pt modelId="{FA7A001B-7C90-4146-8100-EA7218AEF8C3}" type="sibTrans" cxnId="{E406EA8B-869D-4009-B633-940C81C9ADA8}">
      <dgm:prSet/>
      <dgm:spPr/>
      <dgm:t>
        <a:bodyPr/>
        <a:lstStyle/>
        <a:p>
          <a:endParaRPr lang="en-GB"/>
        </a:p>
      </dgm:t>
    </dgm:pt>
    <dgm:pt modelId="{8286D854-9668-4F62-AC0C-E9F24C0AE8AA}" type="pres">
      <dgm:prSet presAssocID="{7AE849EB-C059-42EB-9652-AE816EBF37E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36F6B72-8D4E-4ECA-B913-761AEC88678F}" type="pres">
      <dgm:prSet presAssocID="{6A4DD508-1489-4CAE-AA13-3F0C1F05471F}" presName="dummy" presStyleCnt="0"/>
      <dgm:spPr/>
    </dgm:pt>
    <dgm:pt modelId="{0F3001ED-92C9-49C3-BFA9-A09A4185AA83}" type="pres">
      <dgm:prSet presAssocID="{6A4DD508-1489-4CAE-AA13-3F0C1F05471F}" presName="node" presStyleLbl="revTx" presStyleIdx="0" presStyleCnt="4" custScaleX="105395" custScaleY="466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AF0AAA-A1D5-4B8D-8900-D869340E3B40}" type="pres">
      <dgm:prSet presAssocID="{1569B5AF-4AE9-4AB6-A527-C74FD1EB3D02}" presName="sibTrans" presStyleLbl="node1" presStyleIdx="0" presStyleCnt="4" custScaleX="107698" custLinFactNeighborX="-1731" custLinFactNeighborY="489"/>
      <dgm:spPr/>
      <dgm:t>
        <a:bodyPr/>
        <a:lstStyle/>
        <a:p>
          <a:endParaRPr lang="en-GB"/>
        </a:p>
      </dgm:t>
    </dgm:pt>
    <dgm:pt modelId="{48DBEDA2-8C9E-4C44-AED5-0BA53DD359D0}" type="pres">
      <dgm:prSet presAssocID="{47FB9058-6FEE-4823-8BAA-028AFE81BDF7}" presName="dummy" presStyleCnt="0"/>
      <dgm:spPr/>
    </dgm:pt>
    <dgm:pt modelId="{27DA2618-F680-43AC-BCD0-B00858C48922}" type="pres">
      <dgm:prSet presAssocID="{47FB9058-6FEE-4823-8BAA-028AFE81BDF7}" presName="node" presStyleLbl="revTx" presStyleIdx="1" presStyleCnt="4" custScaleY="538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418BA1-F4D0-4CC7-8799-BA83B31E2D8E}" type="pres">
      <dgm:prSet presAssocID="{44C9B0A2-8D1A-4229-9053-FAA51BE5EC1A}" presName="sibTrans" presStyleLbl="node1" presStyleIdx="1" presStyleCnt="4" custLinFactNeighborX="-3738" custLinFactNeighborY="-4"/>
      <dgm:spPr/>
      <dgm:t>
        <a:bodyPr/>
        <a:lstStyle/>
        <a:p>
          <a:endParaRPr lang="en-GB"/>
        </a:p>
      </dgm:t>
    </dgm:pt>
    <dgm:pt modelId="{CAA1E874-0569-47DD-B2B0-10DA2538D03A}" type="pres">
      <dgm:prSet presAssocID="{93CC9B35-4A52-4A24-AE72-79F459840482}" presName="dummy" presStyleCnt="0"/>
      <dgm:spPr/>
    </dgm:pt>
    <dgm:pt modelId="{80B4F5FA-A252-49A5-BCF0-5B73D4CA167F}" type="pres">
      <dgm:prSet presAssocID="{93CC9B35-4A52-4A24-AE72-79F459840482}" presName="node" presStyleLbl="revTx" presStyleIdx="2" presStyleCnt="4" custScaleY="3379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469AE8-198B-4A90-B48C-20EBC8A443AA}" type="pres">
      <dgm:prSet presAssocID="{2ECD18B6-09B9-42A9-B644-21DE76FBDA0F}" presName="sibTrans" presStyleLbl="node1" presStyleIdx="2" presStyleCnt="4"/>
      <dgm:spPr/>
      <dgm:t>
        <a:bodyPr/>
        <a:lstStyle/>
        <a:p>
          <a:endParaRPr lang="en-GB"/>
        </a:p>
      </dgm:t>
    </dgm:pt>
    <dgm:pt modelId="{67C79790-3890-49DB-9946-ED72EAE3A738}" type="pres">
      <dgm:prSet presAssocID="{61395C0B-78F3-4FC6-960D-0E017866BE3E}" presName="dummy" presStyleCnt="0"/>
      <dgm:spPr/>
    </dgm:pt>
    <dgm:pt modelId="{5A5D663C-4747-4E55-8BE9-7CC7385D3E79}" type="pres">
      <dgm:prSet presAssocID="{61395C0B-78F3-4FC6-960D-0E017866BE3E}" presName="node" presStyleLbl="revTx" presStyleIdx="3" presStyleCnt="4" custScaleY="44352" custRadScaleRad="100597" custRadScaleInc="-2225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956016-7CB5-4EF2-96D3-7803655DD933}" type="pres">
      <dgm:prSet presAssocID="{FA7A001B-7C90-4146-8100-EA7218AEF8C3}" presName="sibTrans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E765398B-6506-4F5D-8A4E-35ACB3152EAA}" srcId="{7AE849EB-C059-42EB-9652-AE816EBF37E0}" destId="{6A4DD508-1489-4CAE-AA13-3F0C1F05471F}" srcOrd="0" destOrd="0" parTransId="{61E098C0-0752-4A54-97DF-D054E6BB0AF9}" sibTransId="{1569B5AF-4AE9-4AB6-A527-C74FD1EB3D02}"/>
    <dgm:cxn modelId="{F02EF017-C43E-43AD-88D7-7D0AD96EF6AE}" type="presOf" srcId="{7AE849EB-C059-42EB-9652-AE816EBF37E0}" destId="{8286D854-9668-4F62-AC0C-E9F24C0AE8AA}" srcOrd="0" destOrd="0" presId="urn:microsoft.com/office/officeart/2005/8/layout/cycle1"/>
    <dgm:cxn modelId="{42E8D1EC-43F7-4BD3-9E60-0A0CDC4BF576}" type="presOf" srcId="{FA7A001B-7C90-4146-8100-EA7218AEF8C3}" destId="{E2956016-7CB5-4EF2-96D3-7803655DD933}" srcOrd="0" destOrd="0" presId="urn:microsoft.com/office/officeart/2005/8/layout/cycle1"/>
    <dgm:cxn modelId="{FC00B669-E57E-4305-814C-6A87BD3500DE}" type="presOf" srcId="{6A4DD508-1489-4CAE-AA13-3F0C1F05471F}" destId="{0F3001ED-92C9-49C3-BFA9-A09A4185AA83}" srcOrd="0" destOrd="0" presId="urn:microsoft.com/office/officeart/2005/8/layout/cycle1"/>
    <dgm:cxn modelId="{DC3D83CD-7099-4AA5-AD36-65995F160A9E}" type="presOf" srcId="{1569B5AF-4AE9-4AB6-A527-C74FD1EB3D02}" destId="{C8AF0AAA-A1D5-4B8D-8900-D869340E3B40}" srcOrd="0" destOrd="0" presId="urn:microsoft.com/office/officeart/2005/8/layout/cycle1"/>
    <dgm:cxn modelId="{9D558A5C-2ADC-420F-AC6C-84CA79C85836}" srcId="{7AE849EB-C059-42EB-9652-AE816EBF37E0}" destId="{93CC9B35-4A52-4A24-AE72-79F459840482}" srcOrd="2" destOrd="0" parTransId="{12431A28-E19E-4BA5-B120-D8E289CC2B95}" sibTransId="{2ECD18B6-09B9-42A9-B644-21DE76FBDA0F}"/>
    <dgm:cxn modelId="{50C1948B-4A48-4E86-A773-5F3494F94DD1}" type="presOf" srcId="{44C9B0A2-8D1A-4229-9053-FAA51BE5EC1A}" destId="{55418BA1-F4D0-4CC7-8799-BA83B31E2D8E}" srcOrd="0" destOrd="0" presId="urn:microsoft.com/office/officeart/2005/8/layout/cycle1"/>
    <dgm:cxn modelId="{BB22B2E7-1FDE-444F-9EE5-BA3CFC4217C2}" type="presOf" srcId="{93CC9B35-4A52-4A24-AE72-79F459840482}" destId="{80B4F5FA-A252-49A5-BCF0-5B73D4CA167F}" srcOrd="0" destOrd="0" presId="urn:microsoft.com/office/officeart/2005/8/layout/cycle1"/>
    <dgm:cxn modelId="{CFA04538-1967-4911-95CC-E64298BBDE49}" srcId="{7AE849EB-C059-42EB-9652-AE816EBF37E0}" destId="{47FB9058-6FEE-4823-8BAA-028AFE81BDF7}" srcOrd="1" destOrd="0" parTransId="{86A7FA2D-C488-4706-A5D4-661B56283B86}" sibTransId="{44C9B0A2-8D1A-4229-9053-FAA51BE5EC1A}"/>
    <dgm:cxn modelId="{E406EA8B-869D-4009-B633-940C81C9ADA8}" srcId="{7AE849EB-C059-42EB-9652-AE816EBF37E0}" destId="{61395C0B-78F3-4FC6-960D-0E017866BE3E}" srcOrd="3" destOrd="0" parTransId="{D72B1997-AE60-4F1D-8B45-EA6E4C0B5A9C}" sibTransId="{FA7A001B-7C90-4146-8100-EA7218AEF8C3}"/>
    <dgm:cxn modelId="{783145ED-28DB-44A8-B1B5-85275492A64F}" type="presOf" srcId="{47FB9058-6FEE-4823-8BAA-028AFE81BDF7}" destId="{27DA2618-F680-43AC-BCD0-B00858C48922}" srcOrd="0" destOrd="0" presId="urn:microsoft.com/office/officeart/2005/8/layout/cycle1"/>
    <dgm:cxn modelId="{3BEAC27E-C709-4286-8613-0494D1C66ABF}" type="presOf" srcId="{61395C0B-78F3-4FC6-960D-0E017866BE3E}" destId="{5A5D663C-4747-4E55-8BE9-7CC7385D3E79}" srcOrd="0" destOrd="0" presId="urn:microsoft.com/office/officeart/2005/8/layout/cycle1"/>
    <dgm:cxn modelId="{D538C693-E676-48B8-B307-F840F9C7DC4C}" type="presOf" srcId="{2ECD18B6-09B9-42A9-B644-21DE76FBDA0F}" destId="{A8469AE8-198B-4A90-B48C-20EBC8A443AA}" srcOrd="0" destOrd="0" presId="urn:microsoft.com/office/officeart/2005/8/layout/cycle1"/>
    <dgm:cxn modelId="{8E2FCC1E-3CAA-4C22-9B82-812DEFBF1456}" type="presParOf" srcId="{8286D854-9668-4F62-AC0C-E9F24C0AE8AA}" destId="{936F6B72-8D4E-4ECA-B913-761AEC88678F}" srcOrd="0" destOrd="0" presId="urn:microsoft.com/office/officeart/2005/8/layout/cycle1"/>
    <dgm:cxn modelId="{F63B140D-D3B5-49CA-BF4C-7EAE2AAD9846}" type="presParOf" srcId="{8286D854-9668-4F62-AC0C-E9F24C0AE8AA}" destId="{0F3001ED-92C9-49C3-BFA9-A09A4185AA83}" srcOrd="1" destOrd="0" presId="urn:microsoft.com/office/officeart/2005/8/layout/cycle1"/>
    <dgm:cxn modelId="{0A64296C-8774-462C-AC7D-9BA8EB1C38D9}" type="presParOf" srcId="{8286D854-9668-4F62-AC0C-E9F24C0AE8AA}" destId="{C8AF0AAA-A1D5-4B8D-8900-D869340E3B40}" srcOrd="2" destOrd="0" presId="urn:microsoft.com/office/officeart/2005/8/layout/cycle1"/>
    <dgm:cxn modelId="{B6540FA6-79CE-4C2E-858E-F332CE63BD05}" type="presParOf" srcId="{8286D854-9668-4F62-AC0C-E9F24C0AE8AA}" destId="{48DBEDA2-8C9E-4C44-AED5-0BA53DD359D0}" srcOrd="3" destOrd="0" presId="urn:microsoft.com/office/officeart/2005/8/layout/cycle1"/>
    <dgm:cxn modelId="{F270AC79-5940-43EC-8CC9-3EC01DBDFA43}" type="presParOf" srcId="{8286D854-9668-4F62-AC0C-E9F24C0AE8AA}" destId="{27DA2618-F680-43AC-BCD0-B00858C48922}" srcOrd="4" destOrd="0" presId="urn:microsoft.com/office/officeart/2005/8/layout/cycle1"/>
    <dgm:cxn modelId="{3B1EC012-DEC9-4B00-BD79-26EF1825D58E}" type="presParOf" srcId="{8286D854-9668-4F62-AC0C-E9F24C0AE8AA}" destId="{55418BA1-F4D0-4CC7-8799-BA83B31E2D8E}" srcOrd="5" destOrd="0" presId="urn:microsoft.com/office/officeart/2005/8/layout/cycle1"/>
    <dgm:cxn modelId="{EFA258B9-B87E-4954-B5DF-EDC36FC0F6C5}" type="presParOf" srcId="{8286D854-9668-4F62-AC0C-E9F24C0AE8AA}" destId="{CAA1E874-0569-47DD-B2B0-10DA2538D03A}" srcOrd="6" destOrd="0" presId="urn:microsoft.com/office/officeart/2005/8/layout/cycle1"/>
    <dgm:cxn modelId="{C7689F54-9F40-4B70-AFD1-1D9ED6BA4AE6}" type="presParOf" srcId="{8286D854-9668-4F62-AC0C-E9F24C0AE8AA}" destId="{80B4F5FA-A252-49A5-BCF0-5B73D4CA167F}" srcOrd="7" destOrd="0" presId="urn:microsoft.com/office/officeart/2005/8/layout/cycle1"/>
    <dgm:cxn modelId="{29DD2A8D-68C8-4E19-8E48-A277AE5849A7}" type="presParOf" srcId="{8286D854-9668-4F62-AC0C-E9F24C0AE8AA}" destId="{A8469AE8-198B-4A90-B48C-20EBC8A443AA}" srcOrd="8" destOrd="0" presId="urn:microsoft.com/office/officeart/2005/8/layout/cycle1"/>
    <dgm:cxn modelId="{4D197867-39EB-4439-BFE0-E8BA5DA47D72}" type="presParOf" srcId="{8286D854-9668-4F62-AC0C-E9F24C0AE8AA}" destId="{67C79790-3890-49DB-9946-ED72EAE3A738}" srcOrd="9" destOrd="0" presId="urn:microsoft.com/office/officeart/2005/8/layout/cycle1"/>
    <dgm:cxn modelId="{0B1B0672-1FFF-4C8E-BC2D-C2185CB53151}" type="presParOf" srcId="{8286D854-9668-4F62-AC0C-E9F24C0AE8AA}" destId="{5A5D663C-4747-4E55-8BE9-7CC7385D3E79}" srcOrd="10" destOrd="0" presId="urn:microsoft.com/office/officeart/2005/8/layout/cycle1"/>
    <dgm:cxn modelId="{9AF7524C-8BFD-42F9-A3FD-5B7249827833}" type="presParOf" srcId="{8286D854-9668-4F62-AC0C-E9F24C0AE8AA}" destId="{E2956016-7CB5-4EF2-96D3-7803655DD933}" srcOrd="11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849EB-C059-42EB-9652-AE816EBF37E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4DD508-1489-4CAE-AA13-3F0C1F05471F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dirty="0" smtClean="0"/>
            <a:t>Unconscious memory</a:t>
          </a:r>
          <a:endParaRPr lang="en-GB" dirty="0"/>
        </a:p>
      </dgm:t>
    </dgm:pt>
    <dgm:pt modelId="{61E098C0-0752-4A54-97DF-D054E6BB0AF9}" type="parTrans" cxnId="{E765398B-6506-4F5D-8A4E-35ACB3152EAA}">
      <dgm:prSet/>
      <dgm:spPr/>
      <dgm:t>
        <a:bodyPr/>
        <a:lstStyle/>
        <a:p>
          <a:endParaRPr lang="en-GB"/>
        </a:p>
      </dgm:t>
    </dgm:pt>
    <dgm:pt modelId="{1569B5AF-4AE9-4AB6-A527-C74FD1EB3D02}" type="sibTrans" cxnId="{E765398B-6506-4F5D-8A4E-35ACB3152EAA}">
      <dgm:prSet/>
      <dgm:spPr/>
      <dgm:t>
        <a:bodyPr/>
        <a:lstStyle/>
        <a:p>
          <a:endParaRPr lang="en-GB"/>
        </a:p>
      </dgm:t>
    </dgm:pt>
    <dgm:pt modelId="{47FB9058-6FEE-4823-8BAA-028AFE81BDF7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 smtClean="0"/>
            <a:t>Reassembly of memory into consciousness</a:t>
          </a:r>
          <a:endParaRPr lang="en-GB" dirty="0"/>
        </a:p>
      </dgm:t>
    </dgm:pt>
    <dgm:pt modelId="{86A7FA2D-C488-4706-A5D4-661B56283B86}" type="parTrans" cxnId="{CFA04538-1967-4911-95CC-E64298BBDE49}">
      <dgm:prSet/>
      <dgm:spPr/>
      <dgm:t>
        <a:bodyPr/>
        <a:lstStyle/>
        <a:p>
          <a:endParaRPr lang="en-GB"/>
        </a:p>
      </dgm:t>
    </dgm:pt>
    <dgm:pt modelId="{44C9B0A2-8D1A-4229-9053-FAA51BE5EC1A}" type="sibTrans" cxnId="{CFA04538-1967-4911-95CC-E64298BBDE49}">
      <dgm:prSet/>
      <dgm:spPr/>
      <dgm:t>
        <a:bodyPr/>
        <a:lstStyle/>
        <a:p>
          <a:endParaRPr lang="en-GB"/>
        </a:p>
      </dgm:t>
    </dgm:pt>
    <dgm:pt modelId="{93CC9B35-4A52-4A24-AE72-79F459840482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 smtClean="0"/>
            <a:t>Conscious recall</a:t>
          </a:r>
          <a:endParaRPr lang="en-GB" dirty="0"/>
        </a:p>
      </dgm:t>
    </dgm:pt>
    <dgm:pt modelId="{12431A28-E19E-4BA5-B120-D8E289CC2B95}" type="parTrans" cxnId="{9D558A5C-2ADC-420F-AC6C-84CA79C85836}">
      <dgm:prSet/>
      <dgm:spPr/>
      <dgm:t>
        <a:bodyPr/>
        <a:lstStyle/>
        <a:p>
          <a:endParaRPr lang="en-GB"/>
        </a:p>
      </dgm:t>
    </dgm:pt>
    <dgm:pt modelId="{2ECD18B6-09B9-42A9-B644-21DE76FBDA0F}" type="sibTrans" cxnId="{9D558A5C-2ADC-420F-AC6C-84CA79C85836}">
      <dgm:prSet/>
      <dgm:spPr/>
      <dgm:t>
        <a:bodyPr/>
        <a:lstStyle/>
        <a:p>
          <a:endParaRPr lang="en-GB"/>
        </a:p>
      </dgm:t>
    </dgm:pt>
    <dgm:pt modelId="{61395C0B-78F3-4FC6-960D-0E017866BE3E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 smtClean="0"/>
            <a:t>Reconsolidation into memory</a:t>
          </a:r>
          <a:endParaRPr lang="en-GB" dirty="0"/>
        </a:p>
      </dgm:t>
    </dgm:pt>
    <dgm:pt modelId="{D72B1997-AE60-4F1D-8B45-EA6E4C0B5A9C}" type="parTrans" cxnId="{E406EA8B-869D-4009-B633-940C81C9ADA8}">
      <dgm:prSet/>
      <dgm:spPr/>
      <dgm:t>
        <a:bodyPr/>
        <a:lstStyle/>
        <a:p>
          <a:endParaRPr lang="en-GB"/>
        </a:p>
      </dgm:t>
    </dgm:pt>
    <dgm:pt modelId="{FA7A001B-7C90-4146-8100-EA7218AEF8C3}" type="sibTrans" cxnId="{E406EA8B-869D-4009-B633-940C81C9ADA8}">
      <dgm:prSet/>
      <dgm:spPr/>
      <dgm:t>
        <a:bodyPr/>
        <a:lstStyle/>
        <a:p>
          <a:endParaRPr lang="en-GB"/>
        </a:p>
      </dgm:t>
    </dgm:pt>
    <dgm:pt modelId="{8286D854-9668-4F62-AC0C-E9F24C0AE8AA}" type="pres">
      <dgm:prSet presAssocID="{7AE849EB-C059-42EB-9652-AE816EBF37E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36F6B72-8D4E-4ECA-B913-761AEC88678F}" type="pres">
      <dgm:prSet presAssocID="{6A4DD508-1489-4CAE-AA13-3F0C1F05471F}" presName="dummy" presStyleCnt="0"/>
      <dgm:spPr/>
    </dgm:pt>
    <dgm:pt modelId="{0F3001ED-92C9-49C3-BFA9-A09A4185AA83}" type="pres">
      <dgm:prSet presAssocID="{6A4DD508-1489-4CAE-AA13-3F0C1F05471F}" presName="node" presStyleLbl="revTx" presStyleIdx="0" presStyleCnt="4" custScaleX="105395" custScaleY="466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AF0AAA-A1D5-4B8D-8900-D869340E3B40}" type="pres">
      <dgm:prSet presAssocID="{1569B5AF-4AE9-4AB6-A527-C74FD1EB3D02}" presName="sibTrans" presStyleLbl="node1" presStyleIdx="0" presStyleCnt="4" custScaleX="107698" custLinFactNeighborX="-1731" custLinFactNeighborY="489"/>
      <dgm:spPr/>
      <dgm:t>
        <a:bodyPr/>
        <a:lstStyle/>
        <a:p>
          <a:endParaRPr lang="en-GB"/>
        </a:p>
      </dgm:t>
    </dgm:pt>
    <dgm:pt modelId="{48DBEDA2-8C9E-4C44-AED5-0BA53DD359D0}" type="pres">
      <dgm:prSet presAssocID="{47FB9058-6FEE-4823-8BAA-028AFE81BDF7}" presName="dummy" presStyleCnt="0"/>
      <dgm:spPr/>
    </dgm:pt>
    <dgm:pt modelId="{27DA2618-F680-43AC-BCD0-B00858C48922}" type="pres">
      <dgm:prSet presAssocID="{47FB9058-6FEE-4823-8BAA-028AFE81BDF7}" presName="node" presStyleLbl="revTx" presStyleIdx="1" presStyleCnt="4" custScaleY="538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418BA1-F4D0-4CC7-8799-BA83B31E2D8E}" type="pres">
      <dgm:prSet presAssocID="{44C9B0A2-8D1A-4229-9053-FAA51BE5EC1A}" presName="sibTrans" presStyleLbl="node1" presStyleIdx="1" presStyleCnt="4" custLinFactNeighborX="-3738" custLinFactNeighborY="-4"/>
      <dgm:spPr/>
      <dgm:t>
        <a:bodyPr/>
        <a:lstStyle/>
        <a:p>
          <a:endParaRPr lang="en-GB"/>
        </a:p>
      </dgm:t>
    </dgm:pt>
    <dgm:pt modelId="{CAA1E874-0569-47DD-B2B0-10DA2538D03A}" type="pres">
      <dgm:prSet presAssocID="{93CC9B35-4A52-4A24-AE72-79F459840482}" presName="dummy" presStyleCnt="0"/>
      <dgm:spPr/>
    </dgm:pt>
    <dgm:pt modelId="{80B4F5FA-A252-49A5-BCF0-5B73D4CA167F}" type="pres">
      <dgm:prSet presAssocID="{93CC9B35-4A52-4A24-AE72-79F459840482}" presName="node" presStyleLbl="revTx" presStyleIdx="2" presStyleCnt="4" custScaleY="3379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469AE8-198B-4A90-B48C-20EBC8A443AA}" type="pres">
      <dgm:prSet presAssocID="{2ECD18B6-09B9-42A9-B644-21DE76FBDA0F}" presName="sibTrans" presStyleLbl="node1" presStyleIdx="2" presStyleCnt="4"/>
      <dgm:spPr/>
      <dgm:t>
        <a:bodyPr/>
        <a:lstStyle/>
        <a:p>
          <a:endParaRPr lang="en-GB"/>
        </a:p>
      </dgm:t>
    </dgm:pt>
    <dgm:pt modelId="{67C79790-3890-49DB-9946-ED72EAE3A738}" type="pres">
      <dgm:prSet presAssocID="{61395C0B-78F3-4FC6-960D-0E017866BE3E}" presName="dummy" presStyleCnt="0"/>
      <dgm:spPr/>
    </dgm:pt>
    <dgm:pt modelId="{5A5D663C-4747-4E55-8BE9-7CC7385D3E79}" type="pres">
      <dgm:prSet presAssocID="{61395C0B-78F3-4FC6-960D-0E017866BE3E}" presName="node" presStyleLbl="revTx" presStyleIdx="3" presStyleCnt="4" custScaleY="44352" custRadScaleRad="100597" custRadScaleInc="-2225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956016-7CB5-4EF2-96D3-7803655DD933}" type="pres">
      <dgm:prSet presAssocID="{FA7A001B-7C90-4146-8100-EA7218AEF8C3}" presName="sibTrans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E765398B-6506-4F5D-8A4E-35ACB3152EAA}" srcId="{7AE849EB-C059-42EB-9652-AE816EBF37E0}" destId="{6A4DD508-1489-4CAE-AA13-3F0C1F05471F}" srcOrd="0" destOrd="0" parTransId="{61E098C0-0752-4A54-97DF-D054E6BB0AF9}" sibTransId="{1569B5AF-4AE9-4AB6-A527-C74FD1EB3D02}"/>
    <dgm:cxn modelId="{0E1C5601-7F75-4D58-BE28-50988CAF02B7}" type="presOf" srcId="{44C9B0A2-8D1A-4229-9053-FAA51BE5EC1A}" destId="{55418BA1-F4D0-4CC7-8799-BA83B31E2D8E}" srcOrd="0" destOrd="0" presId="urn:microsoft.com/office/officeart/2005/8/layout/cycle1"/>
    <dgm:cxn modelId="{D608ED91-4684-4839-A19C-1A600E2F5D00}" type="presOf" srcId="{FA7A001B-7C90-4146-8100-EA7218AEF8C3}" destId="{E2956016-7CB5-4EF2-96D3-7803655DD933}" srcOrd="0" destOrd="0" presId="urn:microsoft.com/office/officeart/2005/8/layout/cycle1"/>
    <dgm:cxn modelId="{3748C501-51E8-45D0-A88C-3924B7A94782}" type="presOf" srcId="{93CC9B35-4A52-4A24-AE72-79F459840482}" destId="{80B4F5FA-A252-49A5-BCF0-5B73D4CA167F}" srcOrd="0" destOrd="0" presId="urn:microsoft.com/office/officeart/2005/8/layout/cycle1"/>
    <dgm:cxn modelId="{069ADFED-42E1-4221-8736-A2CE459AEF97}" type="presOf" srcId="{2ECD18B6-09B9-42A9-B644-21DE76FBDA0F}" destId="{A8469AE8-198B-4A90-B48C-20EBC8A443AA}" srcOrd="0" destOrd="0" presId="urn:microsoft.com/office/officeart/2005/8/layout/cycle1"/>
    <dgm:cxn modelId="{B67D7150-9E2A-4C88-BD87-7D55002A2286}" type="presOf" srcId="{7AE849EB-C059-42EB-9652-AE816EBF37E0}" destId="{8286D854-9668-4F62-AC0C-E9F24C0AE8AA}" srcOrd="0" destOrd="0" presId="urn:microsoft.com/office/officeart/2005/8/layout/cycle1"/>
    <dgm:cxn modelId="{9D558A5C-2ADC-420F-AC6C-84CA79C85836}" srcId="{7AE849EB-C059-42EB-9652-AE816EBF37E0}" destId="{93CC9B35-4A52-4A24-AE72-79F459840482}" srcOrd="2" destOrd="0" parTransId="{12431A28-E19E-4BA5-B120-D8E289CC2B95}" sibTransId="{2ECD18B6-09B9-42A9-B644-21DE76FBDA0F}"/>
    <dgm:cxn modelId="{A37EBC22-2B74-47DB-BFC3-2B88A7AAD20E}" type="presOf" srcId="{47FB9058-6FEE-4823-8BAA-028AFE81BDF7}" destId="{27DA2618-F680-43AC-BCD0-B00858C48922}" srcOrd="0" destOrd="0" presId="urn:microsoft.com/office/officeart/2005/8/layout/cycle1"/>
    <dgm:cxn modelId="{CFA04538-1967-4911-95CC-E64298BBDE49}" srcId="{7AE849EB-C059-42EB-9652-AE816EBF37E0}" destId="{47FB9058-6FEE-4823-8BAA-028AFE81BDF7}" srcOrd="1" destOrd="0" parTransId="{86A7FA2D-C488-4706-A5D4-661B56283B86}" sibTransId="{44C9B0A2-8D1A-4229-9053-FAA51BE5EC1A}"/>
    <dgm:cxn modelId="{E406EA8B-869D-4009-B633-940C81C9ADA8}" srcId="{7AE849EB-C059-42EB-9652-AE816EBF37E0}" destId="{61395C0B-78F3-4FC6-960D-0E017866BE3E}" srcOrd="3" destOrd="0" parTransId="{D72B1997-AE60-4F1D-8B45-EA6E4C0B5A9C}" sibTransId="{FA7A001B-7C90-4146-8100-EA7218AEF8C3}"/>
    <dgm:cxn modelId="{B3A258D5-4EF9-4EFD-AF46-8E08DC9AA927}" type="presOf" srcId="{1569B5AF-4AE9-4AB6-A527-C74FD1EB3D02}" destId="{C8AF0AAA-A1D5-4B8D-8900-D869340E3B40}" srcOrd="0" destOrd="0" presId="urn:microsoft.com/office/officeart/2005/8/layout/cycle1"/>
    <dgm:cxn modelId="{29F3A7C6-47D1-407F-B777-6A287EF5F1BA}" type="presOf" srcId="{61395C0B-78F3-4FC6-960D-0E017866BE3E}" destId="{5A5D663C-4747-4E55-8BE9-7CC7385D3E79}" srcOrd="0" destOrd="0" presId="urn:microsoft.com/office/officeart/2005/8/layout/cycle1"/>
    <dgm:cxn modelId="{91D97AE4-537D-40A6-8F4C-024AC623B7E1}" type="presOf" srcId="{6A4DD508-1489-4CAE-AA13-3F0C1F05471F}" destId="{0F3001ED-92C9-49C3-BFA9-A09A4185AA83}" srcOrd="0" destOrd="0" presId="urn:microsoft.com/office/officeart/2005/8/layout/cycle1"/>
    <dgm:cxn modelId="{A42EEAEA-0299-4233-A817-C30357CE352B}" type="presParOf" srcId="{8286D854-9668-4F62-AC0C-E9F24C0AE8AA}" destId="{936F6B72-8D4E-4ECA-B913-761AEC88678F}" srcOrd="0" destOrd="0" presId="urn:microsoft.com/office/officeart/2005/8/layout/cycle1"/>
    <dgm:cxn modelId="{8A6899BB-E654-487A-B131-B48295E49EF1}" type="presParOf" srcId="{8286D854-9668-4F62-AC0C-E9F24C0AE8AA}" destId="{0F3001ED-92C9-49C3-BFA9-A09A4185AA83}" srcOrd="1" destOrd="0" presId="urn:microsoft.com/office/officeart/2005/8/layout/cycle1"/>
    <dgm:cxn modelId="{E8723E6C-D76E-49FD-BCC9-F139966FE869}" type="presParOf" srcId="{8286D854-9668-4F62-AC0C-E9F24C0AE8AA}" destId="{C8AF0AAA-A1D5-4B8D-8900-D869340E3B40}" srcOrd="2" destOrd="0" presId="urn:microsoft.com/office/officeart/2005/8/layout/cycle1"/>
    <dgm:cxn modelId="{F0C45B79-940D-479E-A79F-CBD25AF206A2}" type="presParOf" srcId="{8286D854-9668-4F62-AC0C-E9F24C0AE8AA}" destId="{48DBEDA2-8C9E-4C44-AED5-0BA53DD359D0}" srcOrd="3" destOrd="0" presId="urn:microsoft.com/office/officeart/2005/8/layout/cycle1"/>
    <dgm:cxn modelId="{33D8472B-E3F4-40F2-8423-13FB310415CC}" type="presParOf" srcId="{8286D854-9668-4F62-AC0C-E9F24C0AE8AA}" destId="{27DA2618-F680-43AC-BCD0-B00858C48922}" srcOrd="4" destOrd="0" presId="urn:microsoft.com/office/officeart/2005/8/layout/cycle1"/>
    <dgm:cxn modelId="{F04BE89E-9810-47E9-97AE-5CD3DBCFA203}" type="presParOf" srcId="{8286D854-9668-4F62-AC0C-E9F24C0AE8AA}" destId="{55418BA1-F4D0-4CC7-8799-BA83B31E2D8E}" srcOrd="5" destOrd="0" presId="urn:microsoft.com/office/officeart/2005/8/layout/cycle1"/>
    <dgm:cxn modelId="{1E806BBD-26A0-4603-B49F-DA47E07E5A52}" type="presParOf" srcId="{8286D854-9668-4F62-AC0C-E9F24C0AE8AA}" destId="{CAA1E874-0569-47DD-B2B0-10DA2538D03A}" srcOrd="6" destOrd="0" presId="urn:microsoft.com/office/officeart/2005/8/layout/cycle1"/>
    <dgm:cxn modelId="{1E5590F7-0E81-4A20-A550-252213509BA4}" type="presParOf" srcId="{8286D854-9668-4F62-AC0C-E9F24C0AE8AA}" destId="{80B4F5FA-A252-49A5-BCF0-5B73D4CA167F}" srcOrd="7" destOrd="0" presId="urn:microsoft.com/office/officeart/2005/8/layout/cycle1"/>
    <dgm:cxn modelId="{8749C7C3-F649-4E15-B08D-B4FE7AE26143}" type="presParOf" srcId="{8286D854-9668-4F62-AC0C-E9F24C0AE8AA}" destId="{A8469AE8-198B-4A90-B48C-20EBC8A443AA}" srcOrd="8" destOrd="0" presId="urn:microsoft.com/office/officeart/2005/8/layout/cycle1"/>
    <dgm:cxn modelId="{1047A0F2-52B2-4BE3-89CD-F93309EE1F1F}" type="presParOf" srcId="{8286D854-9668-4F62-AC0C-E9F24C0AE8AA}" destId="{67C79790-3890-49DB-9946-ED72EAE3A738}" srcOrd="9" destOrd="0" presId="urn:microsoft.com/office/officeart/2005/8/layout/cycle1"/>
    <dgm:cxn modelId="{257080DC-430B-444D-9EDB-2244C4ECDD13}" type="presParOf" srcId="{8286D854-9668-4F62-AC0C-E9F24C0AE8AA}" destId="{5A5D663C-4747-4E55-8BE9-7CC7385D3E79}" srcOrd="10" destOrd="0" presId="urn:microsoft.com/office/officeart/2005/8/layout/cycle1"/>
    <dgm:cxn modelId="{CCD8BCD6-9048-4D77-B1E3-230BAC195B54}" type="presParOf" srcId="{8286D854-9668-4F62-AC0C-E9F24C0AE8AA}" destId="{E2956016-7CB5-4EF2-96D3-7803655DD933}" srcOrd="11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92AF7-9959-4718-B9E3-37DC5E6F6CEA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3BA31-8015-4968-A1AB-8626488EA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28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MS PGothic" pitchFamily="34" charset="-128"/>
              </a:rPr>
              <a:t>All of the ICU and all but one of the Class G cases</a:t>
            </a:r>
          </a:p>
          <a:p>
            <a:pPr eaLnBrk="1" hangingPunct="1"/>
            <a:endParaRPr lang="en-US" smtClean="0">
              <a:latin typeface="Avenir LT 35 Light" charset="0"/>
              <a:ea typeface="MS PGothic" pitchFamily="34" charset="-128"/>
            </a:endParaRPr>
          </a:p>
          <a:p>
            <a:pPr eaLnBrk="1" hangingPunct="1"/>
            <a:r>
              <a:rPr lang="en-US" smtClean="0">
                <a:latin typeface="Avenir LT 35 Light" charset="0"/>
                <a:ea typeface="MS PGothic" pitchFamily="34" charset="-128"/>
              </a:rPr>
              <a:t>The sparseness of results makes formal statistical comparison impossible between the cohort that received no NMB vs those that did </a:t>
            </a:r>
          </a:p>
          <a:p>
            <a:pPr eaLnBrk="1" hangingPunct="1"/>
            <a:endParaRPr lang="en-US" smtClean="0">
              <a:latin typeface="Calibri" pitchFamily="34" charset="0"/>
              <a:ea typeface="MS PGothic" pitchFamily="34" charset="-128"/>
            </a:endParaRPr>
          </a:p>
          <a:p>
            <a:pPr eaLnBrk="1" hangingPunct="1"/>
            <a:r>
              <a:rPr lang="en-US" smtClean="0">
                <a:latin typeface="Calibri" pitchFamily="34" charset="0"/>
                <a:ea typeface="MS PGothic" pitchFamily="34" charset="-128"/>
              </a:rPr>
              <a:t>In 3 Class A and 1 Class G resulted in rather vague symptomatology and none of the patients reported pain or paralysis and modified NPSA scores varied widely</a:t>
            </a:r>
          </a:p>
          <a:p>
            <a:pPr eaLnBrk="1" hangingPunct="1"/>
            <a:endParaRPr lang="en-US" smtClean="0">
              <a:latin typeface="Calibri" pitchFamily="34" charset="0"/>
              <a:ea typeface="MS PGothic" pitchFamily="34" charset="-128"/>
            </a:endParaRPr>
          </a:p>
          <a:p>
            <a:pPr eaLnBrk="1" hangingPunct="1"/>
            <a:r>
              <a:rPr lang="en-US" smtClean="0">
                <a:latin typeface="Avenir LT 35 Light" charset="0"/>
                <a:ea typeface="MS PGothic" pitchFamily="34" charset="-128"/>
              </a:rPr>
              <a:t>7 possible cases without NMB even vaguer (Probable vs Possible classification)</a:t>
            </a:r>
            <a:endParaRPr lang="en-US" smtClean="0">
              <a:solidFill>
                <a:srgbClr val="000000"/>
              </a:solidFill>
              <a:latin typeface="Avenir LT 35 Light" charset="0"/>
              <a:ea typeface="MS PGothic" pitchFamily="34" charset="-128"/>
            </a:endParaRPr>
          </a:p>
          <a:p>
            <a:pPr eaLnBrk="1" hangingPunct="1"/>
            <a:endParaRPr lang="en-US" smtClean="0">
              <a:latin typeface="Avenir LT 35 Light" charset="0"/>
              <a:ea typeface="MS PGothic" pitchFamily="34" charset="-128"/>
            </a:endParaRPr>
          </a:p>
          <a:p>
            <a:pPr eaLnBrk="1" hangingPunct="1"/>
            <a:r>
              <a:rPr lang="en-US" smtClean="0">
                <a:latin typeface="Avenir LT 35 Light" charset="0"/>
                <a:ea typeface="MS PGothic" pitchFamily="34" charset="-128"/>
              </a:rPr>
              <a:t>A comparison is possible of longer term psychological outcomes between those patients in the Certain/ probable category who received NMBs (Table 19.1) and those patients in whom there were syringe swaps or drug errors. </a:t>
            </a:r>
          </a:p>
          <a:p>
            <a:pPr eaLnBrk="1" hangingPunct="1"/>
            <a:endParaRPr lang="en-US" smtClean="0">
              <a:latin typeface="Avenir LT 35 Light" charset="0"/>
              <a:ea typeface="MS PGothic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2510DA-6860-4905-96A2-E0FF8F2483FC}" type="slidenum">
              <a:rPr lang="en-GB" smtClean="0">
                <a:latin typeface="Calibri" pitchFamily="34" charset="0"/>
                <a:ea typeface="MS PGothic" pitchFamily="34" charset="-128"/>
              </a:rPr>
              <a:pPr/>
              <a:t>62</a:t>
            </a:fld>
            <a:endParaRPr lang="en-GB" smtClean="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MS PGothic" pitchFamily="34" charset="-128"/>
              </a:rPr>
              <a:t>Distress as pointed out earlier today appears to be an important factor in</a:t>
            </a:r>
            <a:r>
              <a:rPr lang="en-US" smtClean="0">
                <a:solidFill>
                  <a:srgbClr val="000000"/>
                </a:solidFill>
                <a:latin typeface="Avenir LT 35 Light" charset="0"/>
                <a:ea typeface="MS PGothic" pitchFamily="34" charset="-128"/>
              </a:rPr>
              <a:t> </a:t>
            </a:r>
            <a:r>
              <a:rPr lang="en-US" smtClean="0">
                <a:latin typeface="Avenir LT 35 Light" charset="0"/>
                <a:ea typeface="MS PGothic" pitchFamily="34" charset="-128"/>
              </a:rPr>
              <a:t>determining longer term adverse effects. </a:t>
            </a:r>
          </a:p>
          <a:p>
            <a:pPr eaLnBrk="1" hangingPunct="1"/>
            <a:r>
              <a:rPr lang="en-US" smtClean="0">
                <a:latin typeface="Avenir LT 35 Light" charset="0"/>
                <a:ea typeface="MS PGothic" pitchFamily="34" charset="-128"/>
              </a:rPr>
              <a:t>More patient felt distress when the experience  of AAGA was associated with feeling paralysis.</a:t>
            </a:r>
          </a:p>
          <a:p>
            <a:pPr eaLnBrk="1" hangingPunct="1"/>
            <a:endParaRPr lang="en-US" smtClean="0">
              <a:latin typeface="Avenir LT 35 Light" charset="0"/>
              <a:ea typeface="MS PGothic" pitchFamily="34" charset="-128"/>
            </a:endParaRPr>
          </a:p>
          <a:p>
            <a:pPr eaLnBrk="1" hangingPunct="1"/>
            <a:r>
              <a:rPr lang="en-US" smtClean="0">
                <a:latin typeface="Calibri" pitchFamily="34" charset="0"/>
                <a:ea typeface="MS PGothic" pitchFamily="34" charset="-128"/>
              </a:rPr>
              <a:t>The relationship between the degree of reversal of NMB and the likely degree of distress can be illustrated in Fig 10.2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887A1F-79B8-4006-B83D-EA9FCB50DAEA}" type="slidenum">
              <a:rPr lang="en-GB" smtClean="0">
                <a:latin typeface="Calibri" pitchFamily="34" charset="0"/>
                <a:ea typeface="MS PGothic" pitchFamily="34" charset="-128"/>
              </a:rPr>
              <a:pPr/>
              <a:t>63</a:t>
            </a:fld>
            <a:endParaRPr lang="en-GB" smtClean="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venir LT 35 Light" charset="0"/>
                <a:ea typeface="MS PGothic" pitchFamily="34" charset="-128"/>
              </a:rPr>
              <a:t>median score for the NMB class A was ‘low’ with ‘severe’ being a relatively infrequent consequence, but for the Syringe swap/drug error class, the median score was ‘moderate’, with ‘no impact’ being less common. </a:t>
            </a:r>
          </a:p>
          <a:p>
            <a:pPr eaLnBrk="1" hangingPunct="1"/>
            <a:r>
              <a:rPr lang="en-US" smtClean="0">
                <a:latin typeface="Avenir LT 35 Light" charset="0"/>
                <a:ea typeface="MS PGothic" pitchFamily="34" charset="-128"/>
              </a:rPr>
              <a:t>Highlight greater psychological morbidity in unmodified ‘awake paralysis’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371114-8DC2-49F1-BF21-E6BE4BB5E3B9}" type="slidenum">
              <a:rPr lang="en-GB" smtClean="0">
                <a:latin typeface="Calibri" pitchFamily="34" charset="0"/>
                <a:ea typeface="MS PGothic" pitchFamily="34" charset="-128"/>
              </a:rPr>
              <a:pPr/>
              <a:t>64</a:t>
            </a:fld>
            <a:endParaRPr lang="en-GB" smtClean="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venir LT 35 Light" charset="0"/>
                <a:ea typeface="MS PGothic" pitchFamily="34" charset="-128"/>
              </a:rPr>
              <a:t>Because the vast majority of NAP5 reports were of unintended awareness during neuromuscular blockade it begs the question:</a:t>
            </a:r>
            <a:endParaRPr lang="en-US" smtClean="0">
              <a:solidFill>
                <a:srgbClr val="000000"/>
              </a:solidFill>
              <a:latin typeface="Avenir LT 35 Light" charset="0"/>
              <a:ea typeface="MS PGothic" pitchFamily="34" charset="-128"/>
            </a:endParaRPr>
          </a:p>
          <a:p>
            <a:endParaRPr lang="en-GB" smtClean="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venir LT 35 Light" charset="0"/>
                <a:ea typeface="MS PGothic" pitchFamily="34" charset="-128"/>
              </a:rPr>
              <a:t>Any case in which neuromuscular blockade is used must be regarded as carrying increased risk of AAGA. </a:t>
            </a:r>
          </a:p>
          <a:p>
            <a:pPr eaLnBrk="1" hangingPunct="1"/>
            <a:endParaRPr lang="en-US" smtClean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81EB5A-CD4D-430B-BC6B-5C4120B52E15}" type="slidenum">
              <a:rPr lang="en-GB" smtClean="0">
                <a:latin typeface="Calibri" pitchFamily="34" charset="0"/>
                <a:ea typeface="MS PGothic" pitchFamily="34" charset="-128"/>
              </a:rPr>
              <a:pPr/>
              <a:t>66</a:t>
            </a:fld>
            <a:endParaRPr lang="en-GB" smtClean="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24744"/>
            <a:ext cx="9144000" cy="6120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10" name="Footer Placeholder 5"/>
          <p:cNvSpPr txBox="1">
            <a:spLocks/>
          </p:cNvSpPr>
          <p:nvPr userDrawn="1"/>
        </p:nvSpPr>
        <p:spPr>
          <a:xfrm>
            <a:off x="6044734" y="6311307"/>
            <a:ext cx="2895600" cy="724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NAP5</a:t>
            </a:r>
          </a:p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 The 5th National Audit Project</a:t>
            </a:r>
          </a:p>
          <a:p>
            <a:pPr algn="l"/>
            <a:r>
              <a:rPr lang="en-GB" sz="1800" dirty="0" smtClean="0">
                <a:solidFill>
                  <a:srgbClr val="99FFA4"/>
                </a:solidFill>
                <a:latin typeface="ZapfDingbatsITC"/>
              </a:rPr>
              <a:t>                         ■ </a:t>
            </a:r>
            <a:r>
              <a:rPr lang="en-GB" sz="1800" dirty="0" smtClean="0">
                <a:solidFill>
                  <a:srgbClr val="A0FFA3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B3FFB5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DAFFDB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EDFFED"/>
                </a:solidFill>
                <a:latin typeface="ZapfDingbatsITC"/>
              </a:rPr>
              <a:t>■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8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98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465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C7B51-C93A-49FE-997B-1A9565187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5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5CD89-899E-4CF1-984A-443D38018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2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F434F-B98E-479A-9397-1D6EAF09D6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62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8242-C1B5-4503-A04F-9B0883EAB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61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6272A-BFDC-4ED3-8C92-13D28A7B06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83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2EA12-BFAB-408D-8EE2-0D813F8CB8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9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9BC51-2211-4D72-875C-644617DA8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6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75D1-2BBA-4DAF-BF40-AECC476647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5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24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13689-98FA-4756-A45B-83F3F74063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35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C4240-716D-4E0A-A363-6D8C073A17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31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DF1E2-BF2D-448D-B121-B4438BF725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9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5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4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63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7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1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5B0D4-9A27-41D8-AFD6-9CEA31C4B76B}" type="datetimeFigureOut">
              <a:rPr lang="en-GB" smtClean="0"/>
              <a:t>24/11/2014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11C014-F295-4C32-A665-9173BD6BA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44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F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412776"/>
            <a:ext cx="9144000" cy="58326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5"/>
          <p:cNvSpPr txBox="1">
            <a:spLocks/>
          </p:cNvSpPr>
          <p:nvPr userDrawn="1"/>
        </p:nvSpPr>
        <p:spPr>
          <a:xfrm>
            <a:off x="6012160" y="184665"/>
            <a:ext cx="2895600" cy="724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NAP5</a:t>
            </a:r>
          </a:p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 The 5th National Audit Project</a:t>
            </a:r>
          </a:p>
          <a:p>
            <a:pPr algn="l"/>
            <a:r>
              <a:rPr lang="en-GB" sz="1800" dirty="0" smtClean="0">
                <a:solidFill>
                  <a:srgbClr val="99FFA4"/>
                </a:solidFill>
                <a:latin typeface="ZapfDingbatsITC"/>
              </a:rPr>
              <a:t>                         ■ </a:t>
            </a:r>
            <a:r>
              <a:rPr lang="en-GB" sz="1800" dirty="0" smtClean="0">
                <a:solidFill>
                  <a:srgbClr val="A0FFA3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B3FFB5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DAFFDB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EDFFED"/>
                </a:solidFill>
                <a:latin typeface="ZapfDingbatsITC"/>
              </a:rPr>
              <a:t>■ </a:t>
            </a:r>
            <a:endParaRPr lang="en-GB" dirty="0"/>
          </a:p>
        </p:txBody>
      </p:sp>
      <p:sp>
        <p:nvSpPr>
          <p:cNvPr id="8" name="Footer Placeholder 5"/>
          <p:cNvSpPr txBox="1">
            <a:spLocks/>
          </p:cNvSpPr>
          <p:nvPr userDrawn="1"/>
        </p:nvSpPr>
        <p:spPr>
          <a:xfrm>
            <a:off x="6044734" y="6311307"/>
            <a:ext cx="2895600" cy="724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NAP5</a:t>
            </a:r>
          </a:p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 The 5th National Audit Project</a:t>
            </a:r>
          </a:p>
          <a:p>
            <a:pPr algn="l"/>
            <a:r>
              <a:rPr lang="en-GB" sz="1800" dirty="0" smtClean="0">
                <a:solidFill>
                  <a:srgbClr val="99FFA4"/>
                </a:solidFill>
                <a:latin typeface="ZapfDingbatsITC"/>
              </a:rPr>
              <a:t>                         ■ </a:t>
            </a:r>
            <a:r>
              <a:rPr lang="en-GB" sz="1800" dirty="0" smtClean="0">
                <a:solidFill>
                  <a:srgbClr val="A0FFA3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B3FFB5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DAFFDB"/>
                </a:solidFill>
                <a:latin typeface="ZapfDingbatsITC"/>
              </a:rPr>
              <a:t>■ </a:t>
            </a:r>
            <a:r>
              <a:rPr lang="en-GB" sz="1800" dirty="0" smtClean="0">
                <a:solidFill>
                  <a:srgbClr val="EDFFED"/>
                </a:solidFill>
                <a:latin typeface="ZapfDingbatsITC"/>
              </a:rPr>
              <a:t>■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52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12E78E-0590-48CD-8099-02D53E120F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5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microsoft.com/office/2007/relationships/hdphoto" Target="../media/hdphoto1.wdp"/><Relationship Id="rId21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microsoft.com/office/2007/relationships/hdphoto" Target="../media/hdphoto2.wdp"/><Relationship Id="rId22" Type="http://schemas.openxmlformats.org/officeDocument/2006/relationships/image" Target="../media/image30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frm=1&amp;source=images&amp;cd=&amp;cad=rja&amp;docid=zjQDqmOlYyzMFM&amp;tbnid=7zRsAZYybNp43M:&amp;ved=0CAUQjRw&amp;url=https://www.universalorlando.com/Merchandise/Gift/Harry_Potter/Souvenirs/Sorting_Hat_Magnet.html&amp;ei=IstBUpuSOI7EswaF2YGwBA&amp;bvm=bv.52434380,d.Yms&amp;psig=AFQjCNHjEOd0Kz8X04wntrgADLFIjSUfyA&amp;ust=138012991919837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NAP5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5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1699"/>
            <a:ext cx="9252520" cy="88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8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Delays in reporting vs distress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12776"/>
            <a:ext cx="6588224" cy="537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60232" y="2711822"/>
            <a:ext cx="2045175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No clear </a:t>
            </a:r>
          </a:p>
          <a:p>
            <a:r>
              <a:rPr lang="en-GB" sz="3200" dirty="0" smtClean="0">
                <a:solidFill>
                  <a:srgbClr val="FF0000"/>
                </a:solidFill>
              </a:rPr>
              <a:t>association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Michigan vs distress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6"/>
          <a:stretch/>
        </p:blipFill>
        <p:spPr bwMode="auto">
          <a:xfrm>
            <a:off x="827584" y="1412776"/>
            <a:ext cx="6525369" cy="5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0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Michigan vs Distress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6"/>
          <a:stretch/>
        </p:blipFill>
        <p:spPr bwMode="auto">
          <a:xfrm>
            <a:off x="827584" y="1412776"/>
            <a:ext cx="6525369" cy="5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283968" y="1052736"/>
            <a:ext cx="4680520" cy="157363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Caveat-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Michigan 1-2 ≠ no distress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55776" y="2626371"/>
            <a:ext cx="1728192" cy="181074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635896" y="2626371"/>
            <a:ext cx="648073" cy="123467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8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 algn="ctr">
              <a:buNone/>
            </a:pPr>
            <a:r>
              <a:rPr lang="en-GB" sz="6600" dirty="0" smtClean="0"/>
              <a:t>Pain 			18%</a:t>
            </a:r>
          </a:p>
          <a:p>
            <a:pPr marL="0" indent="0" algn="ctr">
              <a:buNone/>
            </a:pPr>
            <a:r>
              <a:rPr lang="en-GB" sz="6600" dirty="0" smtClean="0"/>
              <a:t>Distress		53%</a:t>
            </a:r>
          </a:p>
        </p:txBody>
      </p:sp>
    </p:spTree>
    <p:extLst>
      <p:ext uri="{BB962C8B-B14F-4D97-AF65-F5344CB8AC3E}">
        <p14:creationId xmlns:p14="http://schemas.microsoft.com/office/powerpoint/2010/main" val="18144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         Causes of distress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7920880" cy="48860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Mostly </a:t>
            </a:r>
            <a:r>
              <a:rPr lang="en-GB" dirty="0" smtClean="0">
                <a:solidFill>
                  <a:srgbClr val="FF0000"/>
                </a:solidFill>
              </a:rPr>
              <a:t>paralysis</a:t>
            </a:r>
            <a:r>
              <a:rPr lang="en-GB" dirty="0" smtClean="0"/>
              <a:t>…….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…due to paralysis  			67%</a:t>
            </a:r>
          </a:p>
          <a:p>
            <a:pPr marL="0" indent="0">
              <a:buNone/>
            </a:pPr>
            <a:r>
              <a:rPr lang="en-GB" dirty="0"/>
              <a:t>…breathing difficulty	</a:t>
            </a:r>
            <a:r>
              <a:rPr lang="en-GB" dirty="0" smtClean="0"/>
              <a:t>		15%</a:t>
            </a:r>
          </a:p>
          <a:p>
            <a:pPr marL="0" indent="0">
              <a:buNone/>
            </a:pPr>
            <a:r>
              <a:rPr lang="en-GB" dirty="0" smtClean="0"/>
              <a:t>…fear of death				3%</a:t>
            </a:r>
          </a:p>
          <a:p>
            <a:pPr marL="0" indent="0">
              <a:buNone/>
            </a:pPr>
            <a:r>
              <a:rPr lang="en-GB" dirty="0" smtClean="0"/>
              <a:t>…perception of having died 		2%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pain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w/o paralysis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11%</a:t>
            </a:r>
          </a:p>
          <a:p>
            <a:pPr marL="0" indent="0">
              <a:buNone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…pain then paralysis 			6%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08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525549"/>
            <a:ext cx="3988496" cy="535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06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Distress - inhomogeneity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4000" dirty="0" smtClean="0"/>
              <a:t>Not all pain and paralysis caused distress…</a:t>
            </a:r>
          </a:p>
          <a:p>
            <a:pPr marL="0" indent="0">
              <a:buNone/>
            </a:pPr>
            <a:endParaRPr lang="en-GB" sz="4000" dirty="0" smtClean="0"/>
          </a:p>
          <a:p>
            <a:pPr marL="0" indent="0">
              <a:buNone/>
            </a:pPr>
            <a:r>
              <a:rPr lang="en-GB" sz="4000" dirty="0" smtClean="0"/>
              <a:t>….distress was seen with only auditory or tactile sensation (25%)</a:t>
            </a:r>
          </a:p>
        </p:txBody>
      </p:sp>
    </p:spTree>
    <p:extLst>
      <p:ext uri="{BB962C8B-B14F-4D97-AF65-F5344CB8AC3E}">
        <p14:creationId xmlns:p14="http://schemas.microsoft.com/office/powerpoint/2010/main" val="22951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AAGA w/o distress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xx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412776"/>
            <a:ext cx="87325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42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AAGA w/o distress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xx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412776"/>
            <a:ext cx="87325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1600" y="1978965"/>
            <a:ext cx="72008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 smtClean="0"/>
              <a:t>A patient recalled and quoted a surgeon’s conversation mid operation…..they expressed interest rather than concern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67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AAGA w/o distress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xx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412776"/>
            <a:ext cx="87325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1600" y="4581128"/>
            <a:ext cx="720080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 smtClean="0"/>
              <a:t>After a DTI the patient recalled intubation and the anaesthetist struggling to get the tube down…. They thanks them for their care and attention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186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Inclusion  criteria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i="1" dirty="0"/>
              <a:t>a</a:t>
            </a:r>
            <a:r>
              <a:rPr lang="en-GB" i="1" dirty="0" smtClean="0"/>
              <a:t> new patient report </a:t>
            </a:r>
          </a:p>
          <a:p>
            <a:pPr marL="0" indent="0" algn="ctr">
              <a:buNone/>
            </a:pPr>
            <a:r>
              <a:rPr lang="en-GB" i="1" dirty="0" smtClean="0"/>
              <a:t>made between </a:t>
            </a:r>
            <a:r>
              <a:rPr lang="en-GB" i="1" dirty="0"/>
              <a:t>1 June 2012 - 31 May 2013 </a:t>
            </a:r>
            <a:endParaRPr lang="en-GB" i="1" dirty="0" smtClean="0"/>
          </a:p>
          <a:p>
            <a:pPr marL="0" indent="0" algn="ctr">
              <a:buNone/>
            </a:pPr>
            <a:r>
              <a:rPr lang="en-GB" i="1" dirty="0" smtClean="0"/>
              <a:t>that </a:t>
            </a:r>
            <a:r>
              <a:rPr lang="en-GB" i="1" dirty="0"/>
              <a:t>they had been aware for a period of time when they expected to be unconscious. 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5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53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Distress without pain/paralysis 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060848"/>
            <a:ext cx="856222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3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53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Distress without pain/paralysis 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060848"/>
            <a:ext cx="856222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2233" y="2433952"/>
            <a:ext cx="720080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 smtClean="0"/>
              <a:t>Awareness of intubation (auditory and tactile)… patient wanted to scream…..patient described ‘being imprisoned on their body’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144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53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Distress without pain/paralysis 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7" y="1673928"/>
            <a:ext cx="8134901" cy="434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9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53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Distress without pain/paralysis 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7" y="1673928"/>
            <a:ext cx="8134901" cy="434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2816555"/>
            <a:ext cx="720080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 smtClean="0"/>
              <a:t>After tactile AAGA  the patient reported ‘being alive only in their head’  and ‘as if being in a crypt’…..a psychotic episode and PTSD followed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667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Distress modulation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Lack of understanding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increased distress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Comprehension or explanation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decreased distress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4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     Lack of understanding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sz="1800" dirty="0" smtClean="0"/>
          </a:p>
          <a:p>
            <a:pPr marL="0" indent="0" algn="ctr">
              <a:buNone/>
            </a:pPr>
            <a:r>
              <a:rPr lang="en-GB" dirty="0"/>
              <a:t>“thought I was dying”</a:t>
            </a:r>
          </a:p>
          <a:p>
            <a:pPr marL="0" indent="0" algn="ctr">
              <a:buNone/>
            </a:pPr>
            <a:r>
              <a:rPr lang="en-GB" dirty="0" smtClean="0"/>
              <a:t>“thought I had died”</a:t>
            </a:r>
          </a:p>
          <a:p>
            <a:pPr marL="0" indent="0" algn="ctr">
              <a:buNone/>
            </a:pPr>
            <a:r>
              <a:rPr lang="en-GB" dirty="0" smtClean="0"/>
              <a:t>“felt alive only in my head”</a:t>
            </a:r>
          </a:p>
          <a:p>
            <a:pPr marL="0" indent="0" algn="ctr">
              <a:buNone/>
            </a:pPr>
            <a:r>
              <a:rPr lang="en-GB" dirty="0" smtClean="0"/>
              <a:t>“thought they would be paralysed forever”</a:t>
            </a:r>
          </a:p>
          <a:p>
            <a:pPr marL="0" indent="0" algn="ctr">
              <a:buNone/>
            </a:pPr>
            <a:r>
              <a:rPr lang="en-GB" dirty="0" smtClean="0"/>
              <a:t>“felt I was in a crypt”</a:t>
            </a:r>
          </a:p>
        </p:txBody>
      </p:sp>
    </p:spTree>
    <p:extLst>
      <p:ext uri="{BB962C8B-B14F-4D97-AF65-F5344CB8AC3E}">
        <p14:creationId xmlns:p14="http://schemas.microsoft.com/office/powerpoint/2010/main" val="28175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Comprehension…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70" y="1772816"/>
            <a:ext cx="891199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2276872"/>
            <a:ext cx="7416824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dirty="0" smtClean="0"/>
              <a:t>“urgent abdominal surgery…..</a:t>
            </a:r>
          </a:p>
          <a:p>
            <a:pPr algn="ctr"/>
            <a:r>
              <a:rPr lang="en-GB" sz="2800" dirty="0" smtClean="0"/>
              <a:t>lights, voices, paralysis and pain…. </a:t>
            </a:r>
          </a:p>
          <a:p>
            <a:pPr algn="ctr"/>
            <a:r>
              <a:rPr lang="en-GB" sz="2800" dirty="0" smtClean="0"/>
              <a:t>wanted to ask for pain relief…..</a:t>
            </a:r>
          </a:p>
          <a:p>
            <a:pPr algn="ctr"/>
            <a:r>
              <a:rPr lang="en-GB" sz="2800" dirty="0" smtClean="0"/>
              <a:t>paralysis was not a great concern….</a:t>
            </a:r>
          </a:p>
          <a:p>
            <a:pPr algn="ctr"/>
            <a:r>
              <a:rPr lang="en-GB" sz="2800" dirty="0" smtClean="0">
                <a:solidFill>
                  <a:srgbClr val="00B050"/>
                </a:solidFill>
              </a:rPr>
              <a:t>the patient knew you were supposed to be paralysed during the operation </a:t>
            </a:r>
            <a:endParaRPr lang="en-GB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Sequelae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Captured early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? Missed cases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? Some resolved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4400" dirty="0" smtClean="0">
                <a:solidFill>
                  <a:srgbClr val="FF0000"/>
                </a:solidFill>
              </a:rPr>
              <a:t>42% moderate/severe sequelae</a:t>
            </a:r>
          </a:p>
          <a:p>
            <a:pPr marL="0" indent="0">
              <a:buNone/>
            </a:pP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51% of those with paralysis/pain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25% of those with auditory / tactile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 algn="ctr">
              <a:buNone/>
            </a:pPr>
            <a:r>
              <a:rPr lang="en-GB" sz="6600" dirty="0" smtClean="0"/>
              <a:t>Pain 			18%</a:t>
            </a:r>
          </a:p>
          <a:p>
            <a:pPr marL="0" indent="0" algn="ctr">
              <a:buNone/>
            </a:pPr>
            <a:r>
              <a:rPr lang="en-GB" sz="6600" dirty="0" smtClean="0"/>
              <a:t>Distress		53%</a:t>
            </a:r>
          </a:p>
          <a:p>
            <a:pPr marL="0" indent="0" algn="ctr">
              <a:buNone/>
            </a:pPr>
            <a:r>
              <a:rPr lang="en-GB" sz="6600" dirty="0" smtClean="0"/>
              <a:t>Mod/severe sequelae	42%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1018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		Sequelae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Flashbacks</a:t>
            </a:r>
          </a:p>
          <a:p>
            <a:pPr marL="0" indent="0" algn="ctr">
              <a:buNone/>
            </a:pPr>
            <a:r>
              <a:rPr lang="en-GB" dirty="0" smtClean="0"/>
              <a:t>Nightmares</a:t>
            </a:r>
          </a:p>
          <a:p>
            <a:pPr marL="0" indent="0" algn="ctr">
              <a:buNone/>
            </a:pPr>
            <a:r>
              <a:rPr lang="en-GB" dirty="0" err="1" smtClean="0"/>
              <a:t>Hyperarousal</a:t>
            </a:r>
            <a:r>
              <a:rPr lang="en-GB" dirty="0" smtClean="0"/>
              <a:t> (new anxiety, sleep disturbance)</a:t>
            </a:r>
          </a:p>
          <a:p>
            <a:pPr marL="0" indent="0" algn="ctr">
              <a:buNone/>
            </a:pPr>
            <a:r>
              <a:rPr lang="en-GB" dirty="0" smtClean="0"/>
              <a:t>Avoidance (of hospitals, lying flat)</a:t>
            </a:r>
          </a:p>
          <a:p>
            <a:pPr marL="0" indent="0" algn="ctr">
              <a:buNone/>
            </a:pPr>
            <a:r>
              <a:rPr lang="en-GB" dirty="0" smtClean="0"/>
              <a:t>Features of PTSD</a:t>
            </a:r>
          </a:p>
        </p:txBody>
      </p:sp>
    </p:spTree>
    <p:extLst>
      <p:ext uri="{BB962C8B-B14F-4D97-AF65-F5344CB8AC3E}">
        <p14:creationId xmlns:p14="http://schemas.microsoft.com/office/powerpoint/2010/main" val="102094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NAP firewall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err="1" smtClean="0"/>
              <a:t>i</a:t>
            </a:r>
            <a:r>
              <a:rPr lang="en-GB" dirty="0" smtClean="0"/>
              <a:t> Anonymous report to administrator</a:t>
            </a:r>
          </a:p>
          <a:p>
            <a:pPr marL="0" indent="0">
              <a:buNone/>
            </a:pPr>
            <a:r>
              <a:rPr lang="en-GB" dirty="0"/>
              <a:t>i</a:t>
            </a:r>
            <a:r>
              <a:rPr lang="en-GB" dirty="0" smtClean="0"/>
              <a:t>i Verification questions</a:t>
            </a:r>
          </a:p>
          <a:p>
            <a:pPr marL="0" indent="0">
              <a:buNone/>
            </a:pPr>
            <a:r>
              <a:rPr lang="en-GB" dirty="0" smtClean="0"/>
              <a:t>iii Automated remote release of username and password </a:t>
            </a:r>
          </a:p>
          <a:p>
            <a:pPr marL="0" indent="0">
              <a:buNone/>
            </a:pPr>
            <a:r>
              <a:rPr lang="en-GB" dirty="0" smtClean="0"/>
              <a:t>iv Mandated password change at first log on</a:t>
            </a:r>
          </a:p>
          <a:p>
            <a:pPr marL="0" indent="0">
              <a:buNone/>
            </a:pPr>
            <a:r>
              <a:rPr lang="en-GB" dirty="0" smtClean="0"/>
              <a:t>v Report to secure, encrypted website </a:t>
            </a:r>
            <a:r>
              <a:rPr lang="en-GB" dirty="0"/>
              <a:t>(</a:t>
            </a:r>
            <a:r>
              <a:rPr lang="en-GB" dirty="0" smtClean="0"/>
              <a:t>no identifiers)</a:t>
            </a:r>
          </a:p>
          <a:p>
            <a:pPr marL="0" indent="0">
              <a:buNone/>
            </a:pPr>
            <a:r>
              <a:rPr lang="en-GB" dirty="0" smtClean="0"/>
              <a:t>vi Completed report mailed to NAP lead</a:t>
            </a:r>
          </a:p>
          <a:p>
            <a:pPr marL="0" indent="0">
              <a:buNone/>
            </a:pPr>
            <a:r>
              <a:rPr lang="en-GB" dirty="0"/>
              <a:t>v</a:t>
            </a:r>
            <a:r>
              <a:rPr lang="en-GB" dirty="0" smtClean="0"/>
              <a:t>ii Screening of reports for identifiers</a:t>
            </a:r>
          </a:p>
          <a:p>
            <a:pPr marL="0" indent="0">
              <a:buNone/>
            </a:pPr>
            <a:r>
              <a:rPr lang="en-GB" dirty="0" smtClean="0"/>
              <a:t>Vii Report for review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2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Michigan vs sequelae</a:t>
            </a:r>
            <a:endParaRPr lang="en-GB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412776"/>
            <a:ext cx="6408712" cy="512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2145623"/>
            <a:ext cx="2566332" cy="29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6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Delay in reporting vs sequelae</a:t>
            </a:r>
            <a:endParaRPr lang="en-GB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48" y="2412124"/>
            <a:ext cx="6196136" cy="454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1556792"/>
            <a:ext cx="1821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Class A/B 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5796136" y="2852936"/>
            <a:ext cx="2045175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No clear </a:t>
            </a:r>
          </a:p>
          <a:p>
            <a:r>
              <a:rPr lang="en-GB" sz="3200" dirty="0" smtClean="0">
                <a:solidFill>
                  <a:srgbClr val="FF0000"/>
                </a:solidFill>
              </a:rPr>
              <a:t>association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        Duration vs sequelae</a:t>
            </a:r>
            <a:endParaRPr lang="en-GB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2569778"/>
            <a:ext cx="4488479" cy="325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7" r="9979" b="1633"/>
          <a:stretch/>
        </p:blipFill>
        <p:spPr bwMode="auto">
          <a:xfrm>
            <a:off x="173420" y="2438787"/>
            <a:ext cx="4381156" cy="32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6" y="1556792"/>
            <a:ext cx="1821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Class A/B 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5652120" y="1620089"/>
            <a:ext cx="2726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Statement only</a:t>
            </a: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0" y="2141567"/>
            <a:ext cx="467544" cy="783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133" y="260648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	Distress vs Sequelae</a:t>
            </a:r>
            <a:endParaRPr lang="en-GB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84784"/>
            <a:ext cx="5832648" cy="52186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88224" y="2852936"/>
            <a:ext cx="180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</a:rPr>
              <a:t>Clear association</a:t>
            </a:r>
            <a:endParaRPr lang="en-GB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Distress vs Sequelae</a:t>
            </a:r>
            <a:endParaRPr lang="en-GB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84784"/>
            <a:ext cx="5832648" cy="52186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15616" y="3068961"/>
            <a:ext cx="4896544" cy="187220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Sequelae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79% of patients with distress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3% of those without distress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(odds ratio 121)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Communication</a:t>
            </a:r>
            <a:endParaRPr lang="en-GB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273" y="1772816"/>
            <a:ext cx="868021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3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Communication</a:t>
            </a:r>
            <a:endParaRPr lang="en-GB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273" y="1772816"/>
            <a:ext cx="868021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2579073"/>
            <a:ext cx="715612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dirty="0" err="1" smtClean="0"/>
              <a:t>Sux</a:t>
            </a:r>
            <a:r>
              <a:rPr lang="en-GB" sz="3600" dirty="0" smtClean="0"/>
              <a:t> before induction… recognised… “I know what’s happened and I can fix it”… minimal sequelae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482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ommunication</a:t>
            </a: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556792"/>
            <a:ext cx="861218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4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ommunication</a:t>
            </a: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556792"/>
            <a:ext cx="861218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88283" y="2579073"/>
            <a:ext cx="7156125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dirty="0" smtClean="0"/>
              <a:t>AAGA… agitated in recovery… reassured </a:t>
            </a:r>
            <a:r>
              <a:rPr lang="en-GB" sz="3600" dirty="0"/>
              <a:t>(</a:t>
            </a:r>
            <a:r>
              <a:rPr lang="en-GB" sz="3600" dirty="0" smtClean="0"/>
              <a:t>but dismissed) in recovery and ward…. only felt believed when spoke to anaesthetist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80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NAP5 pathway</a:t>
            </a:r>
            <a:endParaRPr lang="en-GB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3573016"/>
            <a:ext cx="660279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031040"/>
            <a:ext cx="9108504" cy="15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5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 panel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Panel</a:t>
            </a:r>
            <a:endParaRPr lang="en-GB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460158"/>
            <a:ext cx="1487898" cy="181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4295" y="1468576"/>
            <a:ext cx="1550193" cy="188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711" y="3251685"/>
            <a:ext cx="1534777" cy="188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62" y="1452519"/>
            <a:ext cx="1491918" cy="183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94"/>
          <a:stretch/>
        </p:blipFill>
        <p:spPr bwMode="auto">
          <a:xfrm>
            <a:off x="6012160" y="1468576"/>
            <a:ext cx="1417551" cy="180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460159"/>
            <a:ext cx="1472953" cy="182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79825"/>
            <a:ext cx="1487898" cy="183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279825"/>
            <a:ext cx="1472953" cy="179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54" y="5029199"/>
            <a:ext cx="1493526" cy="18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50" y="3291061"/>
            <a:ext cx="1415122" cy="17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251686"/>
            <a:ext cx="1436295" cy="177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3193728"/>
            <a:ext cx="1493856" cy="187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84" y="192884"/>
            <a:ext cx="16287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029199"/>
            <a:ext cx="1477203" cy="18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460159"/>
            <a:ext cx="1488246" cy="182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14895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5013176"/>
            <a:ext cx="1520108" cy="184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5029199"/>
            <a:ext cx="1487952" cy="184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4997524"/>
            <a:ext cx="1516143" cy="184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54" y="6837770"/>
            <a:ext cx="8770309" cy="263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NAP5 pathway</a:t>
            </a:r>
            <a:endParaRPr lang="en-GB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905"/>
            <a:ext cx="9144000" cy="787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80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sedation</a:t>
            </a:r>
            <a:endParaRPr lang="en-GB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3358" y="1600200"/>
            <a:ext cx="53372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791"/>
            <a:ext cx="9300035" cy="49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0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edation</a:t>
            </a:r>
            <a:endParaRPr lang="en-GB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3675" y="1529255"/>
            <a:ext cx="6346637" cy="459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6093296"/>
            <a:ext cx="756084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dirty="0" smtClean="0"/>
              <a:t>Approximately 20% of all AAGA reports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184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41784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Impact of ‘AAGA after sedation’</a:t>
            </a:r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419" y="1556792"/>
            <a:ext cx="6521829" cy="48285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8" y="1556792"/>
            <a:ext cx="3240360" cy="161277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 err="1" smtClean="0">
                <a:solidFill>
                  <a:srgbClr val="FF0000"/>
                </a:solidFill>
              </a:rPr>
              <a:t>Approx</a:t>
            </a:r>
            <a:r>
              <a:rPr lang="en-GB" dirty="0" smtClean="0">
                <a:solidFill>
                  <a:srgbClr val="FF0000"/>
                </a:solidFill>
              </a:rPr>
              <a:t> 50% moderate/severe 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rgbClr val="FF0000"/>
                </a:solidFill>
              </a:rPr>
              <a:t>sequelae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252520" cy="60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2489" y="0"/>
            <a:ext cx="9111511" cy="18002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AAGA after sedation is a failure of communication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341438"/>
            <a:ext cx="4392612" cy="45259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2800" dirty="0"/>
              <a:t>The single biggest problem in communication is the illusion that it has taken place</a:t>
            </a:r>
            <a:endParaRPr lang="en-GB" sz="2800" dirty="0" smtClean="0"/>
          </a:p>
          <a:p>
            <a:pPr marL="0" indent="0">
              <a:buFontTx/>
              <a:buNone/>
              <a:defRPr/>
            </a:pPr>
            <a:endParaRPr lang="en-GB" sz="2800" dirty="0"/>
          </a:p>
          <a:p>
            <a:pPr marL="0" indent="0">
              <a:buFontTx/>
              <a:buNone/>
              <a:defRPr/>
            </a:pPr>
            <a:r>
              <a:rPr lang="en-GB" sz="2800" dirty="0" smtClean="0"/>
              <a:t>George Bernard Shaw 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</p:txBody>
      </p:sp>
      <p:pic>
        <p:nvPicPr>
          <p:cNvPr id="4099" name="Picture 2" descr="George Bernard Shaw (photo: Alamy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688" y="1125538"/>
            <a:ext cx="439102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6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26" y="1600200"/>
            <a:ext cx="782774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7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527" y="1600200"/>
            <a:ext cx="677494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3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890" y="1600200"/>
            <a:ext cx="67982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5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734" y="1600200"/>
            <a:ext cx="62485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4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3960440" cy="1143000"/>
          </a:xfrm>
          <a:noFill/>
        </p:spPr>
        <p:txBody>
          <a:bodyPr>
            <a:normAutofit/>
          </a:bodyPr>
          <a:lstStyle/>
          <a:p>
            <a:r>
              <a:rPr lang="en-GB" dirty="0" smtClean="0"/>
              <a:t>NAP5 panel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484784"/>
            <a:ext cx="6048672" cy="53732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Including …..</a:t>
            </a:r>
          </a:p>
          <a:p>
            <a:pPr lvl="1"/>
            <a:r>
              <a:rPr lang="en-GB" dirty="0" smtClean="0"/>
              <a:t>Patient representatives</a:t>
            </a:r>
          </a:p>
          <a:p>
            <a:pPr lvl="1"/>
            <a:r>
              <a:rPr lang="en-GB" dirty="0" smtClean="0"/>
              <a:t>President AAGBI</a:t>
            </a:r>
          </a:p>
          <a:p>
            <a:pPr lvl="1"/>
            <a:r>
              <a:rPr lang="en-GB" dirty="0" smtClean="0"/>
              <a:t>2 council members </a:t>
            </a:r>
            <a:r>
              <a:rPr lang="en-GB" dirty="0" err="1" smtClean="0"/>
              <a:t>RCoA</a:t>
            </a:r>
            <a:r>
              <a:rPr lang="en-GB" dirty="0" smtClean="0"/>
              <a:t> </a:t>
            </a:r>
          </a:p>
          <a:p>
            <a:pPr lvl="1"/>
            <a:r>
              <a:rPr lang="en-GB" dirty="0"/>
              <a:t>3</a:t>
            </a:r>
            <a:r>
              <a:rPr lang="en-GB" dirty="0" smtClean="0"/>
              <a:t> council members AAGBI</a:t>
            </a:r>
          </a:p>
          <a:p>
            <a:pPr lvl="1"/>
            <a:r>
              <a:rPr lang="en-GB" dirty="0" smtClean="0"/>
              <a:t>President CAI</a:t>
            </a:r>
          </a:p>
          <a:p>
            <a:pPr lvl="1"/>
            <a:r>
              <a:rPr lang="en-GB" dirty="0" smtClean="0"/>
              <a:t>Editor-in-Chief BJA</a:t>
            </a:r>
          </a:p>
          <a:p>
            <a:pPr lvl="1"/>
            <a:r>
              <a:rPr lang="en-GB" dirty="0" smtClean="0"/>
              <a:t>President SIVA</a:t>
            </a:r>
          </a:p>
          <a:p>
            <a:pPr lvl="1"/>
            <a:r>
              <a:rPr lang="en-GB" dirty="0" smtClean="0"/>
              <a:t>President OAA</a:t>
            </a:r>
          </a:p>
          <a:p>
            <a:pPr lvl="1"/>
            <a:r>
              <a:rPr lang="en-GB" dirty="0" smtClean="0"/>
              <a:t>Psychologists, psychiatrists</a:t>
            </a:r>
          </a:p>
          <a:p>
            <a:pPr lvl="1"/>
            <a:r>
              <a:rPr lang="en-GB" dirty="0" smtClean="0"/>
              <a:t>5 Profs </a:t>
            </a:r>
            <a:r>
              <a:rPr lang="en-GB" dirty="0" err="1" smtClean="0"/>
              <a:t>etc</a:t>
            </a:r>
            <a:r>
              <a:rPr lang="en-GB" dirty="0" smtClean="0"/>
              <a:t> </a:t>
            </a:r>
            <a:r>
              <a:rPr lang="en-GB" dirty="0" err="1" smtClean="0"/>
              <a:t>etc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9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Drug errors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ASA 1-2</a:t>
            </a:r>
            <a:br>
              <a:rPr lang="en-GB" dirty="0"/>
            </a:br>
            <a:r>
              <a:rPr lang="en-GB" dirty="0"/>
              <a:t>Daytime</a:t>
            </a:r>
            <a:br>
              <a:rPr lang="en-GB" dirty="0"/>
            </a:br>
            <a:r>
              <a:rPr lang="en-GB" dirty="0"/>
              <a:t>Rarely emergencies</a:t>
            </a:r>
            <a:br>
              <a:rPr lang="en-GB" dirty="0"/>
            </a:br>
            <a:r>
              <a:rPr lang="en-GB" dirty="0"/>
              <a:t>Almost all reported immediately</a:t>
            </a:r>
            <a:br>
              <a:rPr lang="en-GB" dirty="0"/>
            </a:br>
            <a:r>
              <a:rPr lang="en-GB" dirty="0" smtClean="0"/>
              <a:t>Brief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1/18 complained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1/18 litigated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P</a:t>
            </a:r>
            <a:r>
              <a:rPr lang="en-GB" dirty="0" smtClean="0"/>
              <a:t>aralysis 88%</a:t>
            </a:r>
          </a:p>
          <a:p>
            <a:pPr marL="0" indent="0">
              <a:buNone/>
            </a:pPr>
            <a:r>
              <a:rPr lang="en-GB" dirty="0" smtClean="0"/>
              <a:t>Distress 65%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4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Drug error vs ‘real AAGA’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93862"/>
              </p:ext>
            </p:extLst>
          </p:nvPr>
        </p:nvGraphicFramePr>
        <p:xfrm>
          <a:off x="179512" y="1484784"/>
          <a:ext cx="835292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45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Drug errors and distress/sequelae</a:t>
            </a:r>
            <a:endParaRPr lang="en-GB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76" y="1844824"/>
            <a:ext cx="934896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9832" y="4365104"/>
            <a:ext cx="5832648" cy="93610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5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29"/>
          <a:stretch/>
        </p:blipFill>
        <p:spPr bwMode="auto">
          <a:xfrm>
            <a:off x="611560" y="1623740"/>
            <a:ext cx="6768752" cy="523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5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412777"/>
            <a:ext cx="5934075" cy="122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75723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2636913"/>
            <a:ext cx="5934075" cy="70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6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Litigation - key points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lvl="1"/>
            <a:r>
              <a:rPr lang="en-GB" sz="3200" dirty="0" smtClean="0"/>
              <a:t>Complaints are rare</a:t>
            </a:r>
          </a:p>
          <a:p>
            <a:pPr lvl="1"/>
            <a:r>
              <a:rPr lang="en-GB" sz="3200" dirty="0" smtClean="0"/>
              <a:t>Litigation is rarer</a:t>
            </a:r>
          </a:p>
          <a:p>
            <a:pPr lvl="1"/>
            <a:r>
              <a:rPr lang="en-GB" sz="3200" dirty="0" smtClean="0"/>
              <a:t>Deficient practice is not</a:t>
            </a:r>
          </a:p>
          <a:p>
            <a:pPr lvl="1"/>
            <a:r>
              <a:rPr lang="en-GB" sz="3200" dirty="0" smtClean="0"/>
              <a:t>N</a:t>
            </a:r>
            <a:r>
              <a:rPr lang="en-GB" dirty="0" smtClean="0"/>
              <a:t>AP5 provides a rationale/defence against </a:t>
            </a:r>
            <a:r>
              <a:rPr lang="en-GB" i="1" dirty="0" smtClean="0"/>
              <a:t>res </a:t>
            </a:r>
            <a:r>
              <a:rPr lang="en-GB" i="1" dirty="0" err="1" smtClean="0"/>
              <a:t>ipsa</a:t>
            </a:r>
            <a:r>
              <a:rPr lang="en-GB" i="1" dirty="0" smtClean="0"/>
              <a:t> loquitur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8442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Complaints and litigation</a:t>
            </a:r>
            <a:endParaRPr lang="en-GB" dirty="0"/>
          </a:p>
        </p:txBody>
      </p:sp>
      <p:pic>
        <p:nvPicPr>
          <p:cNvPr id="1026" name="Picture 2" descr="C:\Users\currys\Desktop\PROOFS\NAP5 photos\Medicolegal chapter Patiient compliants and litigation are uncommon after AAGA but should be communicated to the anaesthetist involved so the department can investigate the case and support the patient.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31181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0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Complaints and litigation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76640"/>
            <a:ext cx="76485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2193826"/>
            <a:ext cx="4608512" cy="35394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 smtClean="0"/>
              <a:t>NAP5</a:t>
            </a:r>
          </a:p>
          <a:p>
            <a:pPr marL="457200" indent="-457200">
              <a:buFontTx/>
              <a:buChar char="-"/>
            </a:pPr>
            <a:r>
              <a:rPr lang="en-GB" sz="3200" dirty="0" smtClean="0"/>
              <a:t>Complaint   11%</a:t>
            </a:r>
          </a:p>
          <a:p>
            <a:pPr marL="457200" indent="-457200">
              <a:buFontTx/>
              <a:buChar char="-"/>
            </a:pPr>
            <a:r>
              <a:rPr lang="en-GB" sz="3200" dirty="0" smtClean="0"/>
              <a:t>Litigation     5%</a:t>
            </a:r>
          </a:p>
          <a:p>
            <a:endParaRPr lang="en-GB" sz="3200" dirty="0" smtClean="0"/>
          </a:p>
          <a:p>
            <a:r>
              <a:rPr lang="en-GB" sz="3200" dirty="0" smtClean="0"/>
              <a:t>Baseline</a:t>
            </a:r>
          </a:p>
          <a:p>
            <a:pPr marL="457200" indent="-457200">
              <a:buFontTx/>
              <a:buChar char="-"/>
            </a:pPr>
            <a:r>
              <a:rPr lang="en-GB" sz="3200" dirty="0" smtClean="0"/>
              <a:t>Compliant   19% </a:t>
            </a:r>
          </a:p>
          <a:p>
            <a:pPr marL="457200" indent="-457200">
              <a:buFontTx/>
              <a:buChar char="-"/>
            </a:pPr>
            <a:r>
              <a:rPr lang="en-GB" sz="3200" dirty="0" smtClean="0"/>
              <a:t>Litigation      4% 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5364088" y="3068960"/>
            <a:ext cx="3384376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dirty="0"/>
              <a:t>Drug errors</a:t>
            </a:r>
          </a:p>
          <a:p>
            <a:pPr marL="457200" indent="-457200">
              <a:buFontTx/>
              <a:buChar char="-"/>
            </a:pPr>
            <a:r>
              <a:rPr lang="en-GB" sz="3200" dirty="0"/>
              <a:t>Compliant  6%</a:t>
            </a:r>
          </a:p>
          <a:p>
            <a:pPr marL="457200" indent="-457200">
              <a:buFontTx/>
              <a:buChar char="-"/>
            </a:pPr>
            <a:r>
              <a:rPr lang="en-GB" sz="3200" dirty="0"/>
              <a:t>Litigation    6%</a:t>
            </a:r>
          </a:p>
        </p:txBody>
      </p:sp>
    </p:spTree>
    <p:extLst>
      <p:ext uri="{BB962C8B-B14F-4D97-AF65-F5344CB8AC3E}">
        <p14:creationId xmlns:p14="http://schemas.microsoft.com/office/powerpoint/2010/main" val="7784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Quality care?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150" y="1493168"/>
            <a:ext cx="729401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9136" y="4077072"/>
            <a:ext cx="6185283" cy="282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" y="4077072"/>
            <a:ext cx="278069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51920" y="2636912"/>
            <a:ext cx="936104" cy="14401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060094" y="5157192"/>
            <a:ext cx="936104" cy="14401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668344" y="5157192"/>
            <a:ext cx="936104" cy="14401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2348880"/>
            <a:ext cx="8229600" cy="8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412776"/>
            <a:ext cx="8229600" cy="101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212977"/>
            <a:ext cx="7920880" cy="39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 descr="C:\Users\tim\Desktop\NAP5\PHOTOS NAP5 meetings\P10103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941" y="18864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8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Record of consent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/>
              <a:t>Consent for anaesthesia</a:t>
            </a:r>
            <a:endParaRPr lang="en-GB" u="sng" dirty="0"/>
          </a:p>
          <a:p>
            <a:pPr marL="0" indent="0">
              <a:buNone/>
            </a:pPr>
            <a:r>
              <a:rPr lang="en-GB" dirty="0" smtClean="0"/>
              <a:t>44% of NAP5 reports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 smtClean="0"/>
              <a:t>Discussion of AAGA</a:t>
            </a:r>
          </a:p>
          <a:p>
            <a:pPr marL="0" indent="0">
              <a:buNone/>
            </a:pPr>
            <a:r>
              <a:rPr lang="en-GB" dirty="0" smtClean="0"/>
              <a:t>2% of NAP5 reports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0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Informed consent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4000" dirty="0" smtClean="0"/>
              <a:t>Communication</a:t>
            </a:r>
          </a:p>
          <a:p>
            <a:pPr>
              <a:buFontTx/>
              <a:buChar char="-"/>
            </a:pPr>
            <a:r>
              <a:rPr lang="en-GB" sz="4000" dirty="0" smtClean="0"/>
              <a:t>Risk of AAGA</a:t>
            </a:r>
          </a:p>
          <a:p>
            <a:pPr>
              <a:buFontTx/>
              <a:buChar char="-"/>
            </a:pPr>
            <a:r>
              <a:rPr lang="en-GB" sz="4000" dirty="0" smtClean="0"/>
              <a:t>Experience of AAGA</a:t>
            </a:r>
          </a:p>
          <a:p>
            <a:pPr>
              <a:buFontTx/>
              <a:buChar char="-"/>
            </a:pPr>
            <a:r>
              <a:rPr lang="en-GB" sz="4000" dirty="0" smtClean="0"/>
              <a:t>Sedation</a:t>
            </a:r>
          </a:p>
        </p:txBody>
      </p:sp>
    </p:spTree>
    <p:extLst>
      <p:ext uri="{BB962C8B-B14F-4D97-AF65-F5344CB8AC3E}">
        <p14:creationId xmlns:p14="http://schemas.microsoft.com/office/powerpoint/2010/main" val="10909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Paternalism vs information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32219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2841901"/>
            <a:ext cx="2934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/>
              <a:t>Tell everyone with NMB?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4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Informed consent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000" dirty="0" smtClean="0"/>
              <a:t>Sedation</a:t>
            </a:r>
          </a:p>
          <a:p>
            <a:pPr marL="0" indent="0">
              <a:buNone/>
            </a:pPr>
            <a:endParaRPr lang="en-GB" sz="4000" dirty="0"/>
          </a:p>
          <a:p>
            <a:pPr>
              <a:buFontTx/>
              <a:buChar char="-"/>
            </a:pPr>
            <a:r>
              <a:rPr lang="en-GB" sz="4000" dirty="0" smtClean="0"/>
              <a:t>Altered level of consciousness</a:t>
            </a:r>
          </a:p>
          <a:p>
            <a:pPr>
              <a:buFontTx/>
              <a:buChar char="-"/>
            </a:pPr>
            <a:r>
              <a:rPr lang="en-GB" sz="4000" dirty="0" smtClean="0"/>
              <a:t>Reduction/alteration in perception</a:t>
            </a:r>
          </a:p>
          <a:p>
            <a:pPr>
              <a:buFontTx/>
              <a:buChar char="-"/>
            </a:pPr>
            <a:r>
              <a:rPr lang="en-GB" sz="4000" dirty="0" smtClean="0"/>
              <a:t>Variable amnesia</a:t>
            </a:r>
          </a:p>
          <a:p>
            <a:pPr>
              <a:buFontTx/>
              <a:buChar char="-"/>
            </a:pPr>
            <a:r>
              <a:rPr lang="en-GB" sz="4000" dirty="0" smtClean="0"/>
              <a:t>NOT general anaesthesia</a:t>
            </a:r>
          </a:p>
          <a:p>
            <a:pPr>
              <a:buFontTx/>
              <a:buChar char="-"/>
            </a:pPr>
            <a:endParaRPr lang="en-GB" sz="4000" dirty="0" smtClean="0"/>
          </a:p>
          <a:p>
            <a:pPr>
              <a:buFontTx/>
              <a:buChar char="-"/>
            </a:pPr>
            <a:r>
              <a:rPr lang="en-GB" sz="4000" dirty="0" smtClean="0"/>
              <a:t>Document agreed aims</a:t>
            </a: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17529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1 - risk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Overall incidence of reports 1 in 19,000</a:t>
            </a:r>
          </a:p>
          <a:p>
            <a:pPr marL="0" indent="0">
              <a:buNone/>
            </a:pPr>
            <a:r>
              <a:rPr lang="en-GB" dirty="0" smtClean="0"/>
              <a:t>Varies widely</a:t>
            </a:r>
          </a:p>
          <a:p>
            <a:pPr marL="0" indent="0">
              <a:buNone/>
            </a:pPr>
            <a:r>
              <a:rPr lang="en-GB" dirty="0" err="1" smtClean="0"/>
              <a:t>Thio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RSI</a:t>
            </a:r>
          </a:p>
          <a:p>
            <a:pPr marL="0" indent="0">
              <a:buNone/>
            </a:pPr>
            <a:r>
              <a:rPr lang="en-GB" dirty="0" err="1" smtClean="0"/>
              <a:t>Obs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NMB</a:t>
            </a:r>
          </a:p>
          <a:p>
            <a:pPr marL="0" indent="0">
              <a:buNone/>
            </a:pPr>
            <a:r>
              <a:rPr lang="en-GB" dirty="0" smtClean="0"/>
              <a:t>Middle age</a:t>
            </a:r>
          </a:p>
          <a:p>
            <a:pPr marL="0" indent="0">
              <a:buNone/>
            </a:pPr>
            <a:r>
              <a:rPr lang="en-GB" dirty="0" smtClean="0"/>
              <a:t>Female</a:t>
            </a:r>
          </a:p>
          <a:p>
            <a:pPr marL="0" indent="0">
              <a:buNone/>
            </a:pPr>
            <a:r>
              <a:rPr lang="en-GB" dirty="0" smtClean="0"/>
              <a:t>Our of hours, emergency, junior (?)</a:t>
            </a:r>
          </a:p>
        </p:txBody>
      </p:sp>
    </p:spTree>
    <p:extLst>
      <p:ext uri="{BB962C8B-B14F-4D97-AF65-F5344CB8AC3E}">
        <p14:creationId xmlns:p14="http://schemas.microsoft.com/office/powerpoint/2010/main" val="29972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2 - experience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AAGA often brief</a:t>
            </a:r>
          </a:p>
          <a:p>
            <a:pPr marL="0" indent="0">
              <a:buNone/>
            </a:pPr>
            <a:r>
              <a:rPr lang="en-GB" dirty="0" smtClean="0"/>
              <a:t>AAGA usually in dynamic phases</a:t>
            </a:r>
          </a:p>
          <a:p>
            <a:pPr marL="0" indent="0">
              <a:buNone/>
            </a:pPr>
            <a:r>
              <a:rPr lang="en-GB" dirty="0" smtClean="0"/>
              <a:t>Distress common</a:t>
            </a:r>
          </a:p>
          <a:p>
            <a:pPr marL="0" indent="0">
              <a:buNone/>
            </a:pPr>
            <a:r>
              <a:rPr lang="en-GB" dirty="0" smtClean="0"/>
              <a:t>Paralysis dominates</a:t>
            </a:r>
          </a:p>
          <a:p>
            <a:pPr marL="0" indent="0">
              <a:buNone/>
            </a:pPr>
            <a:r>
              <a:rPr lang="en-GB" dirty="0" smtClean="0"/>
              <a:t>Understanding may reduce distress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0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29600" cy="1143000"/>
          </a:xfrm>
        </p:spPr>
        <p:txBody>
          <a:bodyPr/>
          <a:lstStyle/>
          <a:p>
            <a:r>
              <a:rPr lang="en-GB" dirty="0" smtClean="0"/>
              <a:t>Summary 3 - consequences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Sequelae common and long lived</a:t>
            </a:r>
          </a:p>
          <a:p>
            <a:pPr marL="0" indent="0">
              <a:buNone/>
            </a:pPr>
            <a:r>
              <a:rPr lang="en-GB" dirty="0" smtClean="0"/>
              <a:t>Sequelae follow distress</a:t>
            </a:r>
          </a:p>
          <a:p>
            <a:pPr marL="0" indent="0">
              <a:buNone/>
            </a:pPr>
            <a:r>
              <a:rPr lang="en-GB" dirty="0" smtClean="0"/>
              <a:t>Avoid NMB where possible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2060"/>
                </a:solidFill>
              </a:rPr>
              <a:t>NAP5 - ‘Accidental paralysis without anaesthesia’</a:t>
            </a:r>
          </a:p>
          <a:p>
            <a:pPr marL="0" indent="0">
              <a:buNone/>
            </a:pPr>
            <a:r>
              <a:rPr lang="en-GB" dirty="0" smtClean="0"/>
              <a:t>Manage NMB better</a:t>
            </a:r>
          </a:p>
          <a:p>
            <a:pPr marL="0" indent="0">
              <a:buNone/>
            </a:pPr>
            <a:r>
              <a:rPr lang="en-GB" dirty="0" smtClean="0"/>
              <a:t>COMMUNICATE  	-  before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	 - at the time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	 - after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4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currys\Desktop\PROOFS\NAP5 photos\Consent chapter The pre-operative visit provides an opportunity to confirm the patient has read and understood relevant information, and to answer any questions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31181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3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6626" name="Picture 2" descr="C:\Users\tim\Desktop\NAP5\PHOTOS NAP5 meetings\P10103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/>
          <a:lstStyle/>
          <a:p>
            <a:pPr algn="l"/>
            <a:r>
              <a:rPr lang="en-GB" dirty="0" smtClean="0"/>
              <a:t>Structured outputs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23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7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9" y="111367"/>
            <a:ext cx="7848871" cy="655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encrypted-tbn0.gstatic.com/images?q=tbn:ANd9GcRh85f3uvJdVMcQvjRrlCA0354xKCuBi2hL-tkSxX1rXNqwn0du5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400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0" y="908720"/>
            <a:ext cx="3384374" cy="33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4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Classification: Type of AAGA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395" y="2109572"/>
            <a:ext cx="9126899" cy="297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5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383" y="1487713"/>
            <a:ext cx="3950593" cy="55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06755" y="2348880"/>
            <a:ext cx="342016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NAP5</a:t>
            </a:r>
          </a:p>
          <a:p>
            <a:endParaRPr lang="en-GB" sz="3200" dirty="0"/>
          </a:p>
          <a:p>
            <a:r>
              <a:rPr lang="en-GB" sz="3200" dirty="0" smtClean="0"/>
              <a:t>Biggest</a:t>
            </a:r>
          </a:p>
          <a:p>
            <a:r>
              <a:rPr lang="en-GB" sz="3200" dirty="0" smtClean="0"/>
              <a:t>Hardest</a:t>
            </a:r>
          </a:p>
          <a:p>
            <a:r>
              <a:rPr lang="en-GB" sz="3200" dirty="0" smtClean="0"/>
              <a:t>Most patient facing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16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pPr algn="l"/>
            <a:r>
              <a:rPr lang="en-GB" dirty="0" smtClean="0"/>
              <a:t>Classification: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5629" y="2505561"/>
            <a:ext cx="9284258" cy="229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2008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Michigan Classification:</a:t>
            </a:r>
            <a:br>
              <a:rPr lang="en-GB" dirty="0" smtClean="0"/>
            </a:br>
            <a:r>
              <a:rPr lang="en-GB" dirty="0" smtClean="0"/>
              <a:t>patient experience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344816" cy="48731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6309320"/>
            <a:ext cx="41644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Michigan awareness classification tool</a:t>
            </a:r>
          </a:p>
          <a:p>
            <a:r>
              <a:rPr lang="en-GB" sz="2000" dirty="0" err="1" smtClean="0"/>
              <a:t>Mashour</a:t>
            </a:r>
            <a:r>
              <a:rPr lang="en-GB" sz="2000" dirty="0" smtClean="0"/>
              <a:t> et al A&amp;A 2010; 110: 813-5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558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344816" cy="48731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6534834"/>
            <a:ext cx="41644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Michigan awareness classification tool</a:t>
            </a:r>
          </a:p>
          <a:p>
            <a:r>
              <a:rPr lang="en-GB" sz="2000" dirty="0" err="1" smtClean="0"/>
              <a:t>Mashour</a:t>
            </a:r>
            <a:r>
              <a:rPr lang="en-GB" sz="2000" dirty="0" smtClean="0"/>
              <a:t> et al A&amp;A 2010; 110: 813-5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2267744" y="3051939"/>
            <a:ext cx="457200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/>
            <a:r>
              <a:rPr lang="en-GB" sz="4800" dirty="0" smtClean="0"/>
              <a:t>Add ‘D’ for distress </a:t>
            </a:r>
            <a:endParaRPr lang="en-GB" sz="4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12827"/>
            <a:ext cx="72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Michigan Classification</a:t>
            </a:r>
            <a:br>
              <a:rPr lang="en-GB" dirty="0" smtClean="0"/>
            </a:br>
            <a:r>
              <a:rPr lang="en-GB" dirty="0" smtClean="0"/>
              <a:t>: patient experience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1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Classification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Quality of care pre-AAGA</a:t>
            </a:r>
          </a:p>
          <a:p>
            <a:pPr marL="0" indent="0">
              <a:buNone/>
            </a:pPr>
            <a:r>
              <a:rPr lang="en-GB" dirty="0" smtClean="0"/>
              <a:t>Quality of care post-AAGA report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0070C0"/>
                </a:solidFill>
              </a:rPr>
              <a:t>good/poor/good and poor/unassessable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Preventability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>
                <a:solidFill>
                  <a:srgbClr val="0070C0"/>
                </a:solidFill>
              </a:rPr>
              <a:t>yes/no/unassessable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6673334"/>
            <a:ext cx="17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Wang M. 2009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17" y="980728"/>
            <a:ext cx="784559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96" y="260648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chemeClr val="tx1">
                    <a:lumMod val="95000"/>
                  </a:schemeClr>
                </a:solidFill>
              </a:rPr>
              <a:t>Classification: Degree of harm</a:t>
            </a:r>
            <a:endParaRPr lang="en-GB" sz="4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2040" y="1268760"/>
            <a:ext cx="3329161" cy="58326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9224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Summary of review process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8229600" cy="298092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>
              <a:buFontTx/>
              <a:buNone/>
            </a:pPr>
            <a:r>
              <a:rPr lang="en-GB" sz="3900" dirty="0" smtClean="0">
                <a:solidFill>
                  <a:srgbClr val="7030A0"/>
                </a:solidFill>
              </a:rPr>
              <a:t>structured expert dual consensus review </a:t>
            </a:r>
          </a:p>
          <a:p>
            <a:pPr algn="ctr">
              <a:buFontTx/>
              <a:buNone/>
            </a:pPr>
            <a:r>
              <a:rPr lang="en-GB" sz="3900" dirty="0" smtClean="0">
                <a:solidFill>
                  <a:srgbClr val="7030A0"/>
                </a:solidFill>
              </a:rPr>
              <a:t>with structured output</a:t>
            </a:r>
          </a:p>
          <a:p>
            <a:pPr algn="ctr">
              <a:buFontTx/>
              <a:buNone/>
            </a:pPr>
            <a:endParaRPr lang="en-GB" sz="3900" dirty="0" smtClean="0">
              <a:solidFill>
                <a:srgbClr val="7030A0"/>
              </a:solidFill>
            </a:endParaRPr>
          </a:p>
          <a:p>
            <a:pPr algn="ctr">
              <a:buFontTx/>
              <a:buNone/>
            </a:pPr>
            <a:r>
              <a:rPr lang="en-GB" sz="3900" dirty="0" smtClean="0">
                <a:solidFill>
                  <a:srgbClr val="7030A0"/>
                </a:solidFill>
              </a:rPr>
              <a:t>expert exploration of the truth: </a:t>
            </a:r>
          </a:p>
          <a:p>
            <a:pPr algn="ctr">
              <a:buFontTx/>
              <a:buNone/>
            </a:pPr>
            <a:r>
              <a:rPr lang="en-GB" sz="3900" dirty="0" smtClean="0">
                <a:solidFill>
                  <a:srgbClr val="7030A0"/>
                </a:solidFill>
              </a:rPr>
              <a:t>not ‘the truth’</a:t>
            </a:r>
          </a:p>
          <a:p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42340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Before NAP5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9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Before NAP5</a:t>
            </a:r>
            <a:br>
              <a:rPr lang="en-GB" dirty="0" smtClean="0"/>
            </a:br>
            <a:r>
              <a:rPr lang="en-GB" dirty="0"/>
              <a:t>Prospective unselected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 err="1"/>
              <a:t>Ranta</a:t>
            </a:r>
            <a:r>
              <a:rPr lang="en-GB" sz="3000" dirty="0"/>
              <a:t> (1998, Finland)		       </a:t>
            </a:r>
            <a:r>
              <a:rPr lang="en-GB" sz="3000" dirty="0" smtClean="0"/>
              <a:t>	19 </a:t>
            </a:r>
            <a:r>
              <a:rPr lang="en-GB" sz="3000" dirty="0"/>
              <a:t>cases (</a:t>
            </a:r>
            <a:r>
              <a:rPr lang="en-GB" sz="3000" dirty="0" smtClean="0"/>
              <a:t>2,612)</a:t>
            </a:r>
            <a:endParaRPr lang="en-GB" sz="3000" dirty="0"/>
          </a:p>
          <a:p>
            <a:pPr marL="0" indent="0">
              <a:buNone/>
            </a:pPr>
            <a:r>
              <a:rPr lang="en-GB" sz="3000" dirty="0" err="1" smtClean="0"/>
              <a:t>Sandin</a:t>
            </a:r>
            <a:r>
              <a:rPr lang="en-GB" sz="3000" dirty="0" smtClean="0"/>
              <a:t> (2000, Sweden) 	</a:t>
            </a:r>
            <a:r>
              <a:rPr lang="en-GB" sz="3000" dirty="0"/>
              <a:t> </a:t>
            </a:r>
            <a:r>
              <a:rPr lang="en-GB" sz="3000" dirty="0" smtClean="0"/>
              <a:t>      		19 </a:t>
            </a:r>
            <a:r>
              <a:rPr lang="en-GB" sz="3000" dirty="0"/>
              <a:t>cases </a:t>
            </a:r>
            <a:r>
              <a:rPr lang="en-GB" sz="3000" dirty="0" smtClean="0"/>
              <a:t>(11,785)</a:t>
            </a:r>
          </a:p>
          <a:p>
            <a:pPr marL="0" indent="0">
              <a:buNone/>
            </a:pPr>
            <a:r>
              <a:rPr lang="en-GB" sz="3000" dirty="0" smtClean="0"/>
              <a:t>Myles (2000, </a:t>
            </a:r>
            <a:r>
              <a:rPr lang="en-GB" sz="3000" dirty="0" err="1" smtClean="0"/>
              <a:t>Aus</a:t>
            </a:r>
            <a:r>
              <a:rPr lang="en-GB" sz="3000" dirty="0" smtClean="0"/>
              <a:t>)			11 cases (10,811)</a:t>
            </a:r>
          </a:p>
          <a:p>
            <a:pPr marL="0" indent="0">
              <a:buNone/>
            </a:pPr>
            <a:r>
              <a:rPr lang="en-GB" sz="3000" dirty="0" err="1" smtClean="0"/>
              <a:t>Wennervirta</a:t>
            </a:r>
            <a:r>
              <a:rPr lang="en-GB" sz="3000" dirty="0" smtClean="0"/>
              <a:t> (2002</a:t>
            </a:r>
            <a:r>
              <a:rPr lang="en-GB" sz="3000" dirty="0"/>
              <a:t>, Finland) </a:t>
            </a:r>
            <a:r>
              <a:rPr lang="en-GB" sz="3000" dirty="0" smtClean="0"/>
              <a:t>      	4 </a:t>
            </a:r>
            <a:r>
              <a:rPr lang="en-GB" sz="3000" dirty="0"/>
              <a:t>cases (</a:t>
            </a:r>
            <a:r>
              <a:rPr lang="en-GB" sz="3000" dirty="0" smtClean="0"/>
              <a:t>3,843</a:t>
            </a:r>
            <a:r>
              <a:rPr lang="en-GB" sz="3000" dirty="0"/>
              <a:t>)</a:t>
            </a:r>
          </a:p>
          <a:p>
            <a:pPr marL="0" indent="0">
              <a:buNone/>
            </a:pPr>
            <a:r>
              <a:rPr lang="en-GB" sz="3000" dirty="0" err="1" smtClean="0"/>
              <a:t>Sebel</a:t>
            </a:r>
            <a:r>
              <a:rPr lang="en-GB" sz="3000" dirty="0" smtClean="0"/>
              <a:t> (2004, USA) 		</a:t>
            </a:r>
            <a:r>
              <a:rPr lang="en-GB" sz="3000" dirty="0"/>
              <a:t> </a:t>
            </a:r>
            <a:r>
              <a:rPr lang="en-GB" sz="3000" dirty="0" smtClean="0"/>
              <a:t>      	25 cases (19,575)</a:t>
            </a:r>
          </a:p>
          <a:p>
            <a:pPr marL="0" indent="0">
              <a:buNone/>
            </a:pPr>
            <a:r>
              <a:rPr lang="en-GB" sz="3000" dirty="0" err="1" smtClean="0"/>
              <a:t>Errando</a:t>
            </a:r>
            <a:r>
              <a:rPr lang="en-GB" sz="3000" dirty="0" smtClean="0"/>
              <a:t> (2008, Spain) 	</a:t>
            </a:r>
            <a:r>
              <a:rPr lang="en-GB" sz="3000" dirty="0"/>
              <a:t> </a:t>
            </a:r>
            <a:r>
              <a:rPr lang="en-GB" sz="3000" dirty="0" smtClean="0"/>
              <a:t>      		22* cases (4,001)</a:t>
            </a:r>
          </a:p>
          <a:p>
            <a:pPr marL="0" indent="0">
              <a:buNone/>
            </a:pPr>
            <a:r>
              <a:rPr lang="en-GB" sz="3000" dirty="0" smtClean="0">
                <a:solidFill>
                  <a:schemeClr val="bg1">
                    <a:lumMod val="50000"/>
                  </a:schemeClr>
                </a:solidFill>
              </a:rPr>
              <a:t>Mashour(2012, USA) 		       	5 cases (3,384)</a:t>
            </a:r>
          </a:p>
          <a:p>
            <a:pPr marL="0" indent="0">
              <a:buNone/>
            </a:pPr>
            <a:r>
              <a:rPr lang="en-GB" sz="3000" dirty="0" smtClean="0">
                <a:solidFill>
                  <a:schemeClr val="bg1">
                    <a:lumMod val="50000"/>
                  </a:schemeClr>
                </a:solidFill>
              </a:rPr>
              <a:t>Pollard (2007, USA)		       	6 cases (87,361)</a:t>
            </a:r>
          </a:p>
          <a:p>
            <a:pPr marL="0" indent="0">
              <a:buNone/>
            </a:pPr>
            <a:endParaRPr lang="en-GB" sz="3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95536" y="6488668"/>
            <a:ext cx="3489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 39 AAGA but only </a:t>
            </a:r>
            <a:r>
              <a:rPr lang="en-GB" dirty="0" smtClean="0">
                <a:solidFill>
                  <a:prstClr val="black"/>
                </a:solidFill>
              </a:rPr>
              <a:t>22 </a:t>
            </a:r>
            <a:r>
              <a:rPr lang="en-GB" dirty="0">
                <a:solidFill>
                  <a:prstClr val="black"/>
                </a:solidFill>
              </a:rPr>
              <a:t>with details* </a:t>
            </a:r>
          </a:p>
        </p:txBody>
      </p:sp>
    </p:spTree>
    <p:extLst>
      <p:ext uri="{BB962C8B-B14F-4D97-AF65-F5344CB8AC3E}">
        <p14:creationId xmlns:p14="http://schemas.microsoft.com/office/powerpoint/2010/main" val="26793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213758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Before NAP5</a:t>
            </a:r>
            <a:br>
              <a:rPr lang="en-GB" sz="3600" dirty="0"/>
            </a:br>
            <a:r>
              <a:rPr lang="en-GB" sz="3600" dirty="0"/>
              <a:t>Prospective unselected series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84604"/>
            <a:ext cx="7339806" cy="504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0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Before NAP5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62" y="1628801"/>
            <a:ext cx="889745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941168"/>
            <a:ext cx="9144000" cy="5184576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dirty="0" smtClean="0"/>
              <a:t>Anesthesia and analgesia 2009; 108: 527-35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3608" y="3105835"/>
            <a:ext cx="684076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prstClr val="black"/>
                </a:solidFill>
              </a:rPr>
              <a:t>All cases in literature 1950-2005</a:t>
            </a:r>
          </a:p>
          <a:p>
            <a:pPr algn="ctr"/>
            <a:r>
              <a:rPr lang="en-GB" sz="4000" dirty="0">
                <a:solidFill>
                  <a:srgbClr val="FF0000"/>
                </a:solidFill>
              </a:rPr>
              <a:t>N=271</a:t>
            </a:r>
          </a:p>
        </p:txBody>
      </p:sp>
    </p:spTree>
    <p:extLst>
      <p:ext uri="{BB962C8B-B14F-4D97-AF65-F5344CB8AC3E}">
        <p14:creationId xmlns:p14="http://schemas.microsoft.com/office/powerpoint/2010/main" val="24501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NAP5 in one slide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47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NMB bad, bad, bad</a:t>
            </a:r>
          </a:p>
          <a:p>
            <a:pPr marL="0" indent="0">
              <a:buNone/>
            </a:pPr>
            <a:r>
              <a:rPr lang="en-GB" dirty="0" smtClean="0"/>
              <a:t>Induction high risk</a:t>
            </a:r>
          </a:p>
          <a:p>
            <a:pPr marL="0" indent="0">
              <a:buNone/>
            </a:pPr>
            <a:r>
              <a:rPr lang="en-GB" dirty="0" smtClean="0"/>
              <a:t>Obstetric high risk </a:t>
            </a:r>
          </a:p>
          <a:p>
            <a:pPr marL="0" indent="0">
              <a:buNone/>
            </a:pPr>
            <a:r>
              <a:rPr lang="en-GB" dirty="0" smtClean="0"/>
              <a:t>STP and RSI high risk</a:t>
            </a:r>
          </a:p>
          <a:p>
            <a:pPr marL="0" indent="0">
              <a:buNone/>
            </a:pPr>
            <a:r>
              <a:rPr lang="en-GB" dirty="0" smtClean="0"/>
              <a:t>Out of hours and junior may increase risk</a:t>
            </a:r>
          </a:p>
          <a:p>
            <a:pPr marL="0" indent="0">
              <a:buNone/>
            </a:pPr>
            <a:r>
              <a:rPr lang="en-GB" dirty="0" smtClean="0"/>
              <a:t>ETAG not enough</a:t>
            </a:r>
          </a:p>
          <a:p>
            <a:pPr marL="0" indent="0">
              <a:buNone/>
            </a:pPr>
            <a:r>
              <a:rPr lang="en-GB" dirty="0" smtClean="0"/>
              <a:t>TIVA – beware non TCI and non theatre</a:t>
            </a:r>
          </a:p>
          <a:p>
            <a:pPr marL="0" indent="0">
              <a:buNone/>
            </a:pPr>
            <a:r>
              <a:rPr lang="en-GB" dirty="0" smtClean="0"/>
              <a:t>DOA with NMB and additional risk factors…</a:t>
            </a:r>
            <a:r>
              <a:rPr lang="en-GB" dirty="0" err="1" smtClean="0"/>
              <a:t>inc</a:t>
            </a:r>
            <a:r>
              <a:rPr lang="en-GB" dirty="0" smtClean="0"/>
              <a:t> TIVA</a:t>
            </a:r>
          </a:p>
          <a:p>
            <a:pPr marL="0" indent="0">
              <a:buNone/>
            </a:pPr>
            <a:r>
              <a:rPr lang="en-GB" dirty="0" smtClean="0"/>
              <a:t>Paralysis causes distress – 53%</a:t>
            </a:r>
          </a:p>
          <a:p>
            <a:pPr marL="0" indent="0">
              <a:buNone/>
            </a:pPr>
            <a:r>
              <a:rPr lang="en-GB" dirty="0" smtClean="0"/>
              <a:t>Distress leads to sequelae – 42%</a:t>
            </a:r>
          </a:p>
          <a:p>
            <a:pPr marL="0" indent="0">
              <a:buNone/>
            </a:pPr>
            <a:r>
              <a:rPr lang="en-GB" dirty="0" smtClean="0"/>
              <a:t>Syringe </a:t>
            </a:r>
            <a:r>
              <a:rPr lang="en-GB" dirty="0"/>
              <a:t>swaps are a </a:t>
            </a:r>
            <a:r>
              <a:rPr lang="en-GB" dirty="0" smtClean="0"/>
              <a:t>nightmare</a:t>
            </a:r>
          </a:p>
          <a:p>
            <a:pPr marL="0" indent="0">
              <a:buNone/>
            </a:pPr>
            <a:r>
              <a:rPr lang="en-GB" dirty="0" smtClean="0"/>
              <a:t>Sedation without communication leads to reports of AAGA</a:t>
            </a:r>
          </a:p>
          <a:p>
            <a:pPr marL="0" indent="0">
              <a:buNone/>
            </a:pPr>
            <a:r>
              <a:rPr lang="en-GB" dirty="0" smtClean="0"/>
              <a:t>Its all about consent</a:t>
            </a:r>
          </a:p>
          <a:p>
            <a:pPr marL="0" indent="0">
              <a:buNone/>
            </a:pPr>
            <a:r>
              <a:rPr lang="en-GB" dirty="0" smtClean="0"/>
              <a:t>10-20% compliant 5% litigate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062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NAP5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 err="1" smtClean="0"/>
              <a:t>Ranta</a:t>
            </a:r>
            <a:r>
              <a:rPr lang="en-GB" sz="3000" dirty="0" smtClean="0"/>
              <a:t> (1998 Finland) 			19 cases (2,615)</a:t>
            </a:r>
          </a:p>
          <a:p>
            <a:pPr marL="0" indent="0">
              <a:buNone/>
            </a:pPr>
            <a:r>
              <a:rPr lang="en-GB" sz="3000" dirty="0" err="1" smtClean="0"/>
              <a:t>Sandin</a:t>
            </a:r>
            <a:r>
              <a:rPr lang="en-GB" sz="3000" dirty="0" smtClean="0"/>
              <a:t> (2000, Sweden) 	</a:t>
            </a:r>
            <a:r>
              <a:rPr lang="en-GB" sz="3000" dirty="0"/>
              <a:t> </a:t>
            </a:r>
            <a:r>
              <a:rPr lang="en-GB" sz="3000" dirty="0" smtClean="0"/>
              <a:t>      		19 </a:t>
            </a:r>
            <a:r>
              <a:rPr lang="en-GB" sz="3000" dirty="0"/>
              <a:t>cases </a:t>
            </a:r>
            <a:r>
              <a:rPr lang="en-GB" sz="3000" dirty="0" smtClean="0"/>
              <a:t>(11,785)</a:t>
            </a:r>
          </a:p>
          <a:p>
            <a:pPr marL="0" indent="0">
              <a:buNone/>
            </a:pPr>
            <a:r>
              <a:rPr lang="en-GB" sz="3000" dirty="0" smtClean="0"/>
              <a:t>Myles (2000, </a:t>
            </a:r>
            <a:r>
              <a:rPr lang="en-GB" sz="3000" dirty="0" err="1" smtClean="0"/>
              <a:t>Aus</a:t>
            </a:r>
            <a:r>
              <a:rPr lang="en-GB" sz="3000" dirty="0" smtClean="0"/>
              <a:t>)			11 cases (10,811)</a:t>
            </a:r>
          </a:p>
          <a:p>
            <a:pPr marL="0" indent="0">
              <a:buNone/>
            </a:pPr>
            <a:r>
              <a:rPr lang="en-GB" sz="3000" dirty="0" err="1" smtClean="0"/>
              <a:t>Wennervirta</a:t>
            </a:r>
            <a:r>
              <a:rPr lang="en-GB" sz="3000" dirty="0" smtClean="0"/>
              <a:t> (2002</a:t>
            </a:r>
            <a:r>
              <a:rPr lang="en-GB" sz="3000" dirty="0"/>
              <a:t>, Finland) </a:t>
            </a:r>
            <a:r>
              <a:rPr lang="en-GB" sz="3000" dirty="0" smtClean="0"/>
              <a:t>      	4 </a:t>
            </a:r>
            <a:r>
              <a:rPr lang="en-GB" sz="3000" dirty="0"/>
              <a:t>cases (</a:t>
            </a:r>
            <a:r>
              <a:rPr lang="en-GB" sz="3000" dirty="0" smtClean="0"/>
              <a:t>3,843</a:t>
            </a:r>
            <a:r>
              <a:rPr lang="en-GB" sz="3000" dirty="0"/>
              <a:t>)</a:t>
            </a:r>
          </a:p>
          <a:p>
            <a:pPr marL="0" indent="0">
              <a:buNone/>
            </a:pPr>
            <a:r>
              <a:rPr lang="en-GB" sz="3000" dirty="0" err="1" smtClean="0"/>
              <a:t>Sebel</a:t>
            </a:r>
            <a:r>
              <a:rPr lang="en-GB" sz="3000" dirty="0" smtClean="0"/>
              <a:t> (2004, USA) 		</a:t>
            </a:r>
            <a:r>
              <a:rPr lang="en-GB" sz="3000" dirty="0"/>
              <a:t> </a:t>
            </a:r>
            <a:r>
              <a:rPr lang="en-GB" sz="3000" dirty="0" smtClean="0"/>
              <a:t>      	25 cases (19,575)</a:t>
            </a:r>
          </a:p>
          <a:p>
            <a:pPr marL="0" indent="0">
              <a:buNone/>
            </a:pPr>
            <a:r>
              <a:rPr lang="en-GB" sz="3000" dirty="0" err="1" smtClean="0"/>
              <a:t>Errando</a:t>
            </a:r>
            <a:r>
              <a:rPr lang="en-GB" sz="3000" dirty="0" smtClean="0"/>
              <a:t> (2008, Spain) 	</a:t>
            </a:r>
            <a:r>
              <a:rPr lang="en-GB" sz="3000" dirty="0"/>
              <a:t> </a:t>
            </a:r>
            <a:r>
              <a:rPr lang="en-GB" sz="3000" dirty="0" smtClean="0"/>
              <a:t>      		22* cases (4,001)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3000" dirty="0" smtClean="0"/>
              <a:t>NAP5 				       	300 cases reviewed</a:t>
            </a:r>
          </a:p>
          <a:p>
            <a:pPr marL="0" indent="0">
              <a:buNone/>
            </a:pPr>
            <a:r>
              <a:rPr lang="en-GB" sz="3000" dirty="0"/>
              <a:t>	</a:t>
            </a:r>
            <a:r>
              <a:rPr lang="en-GB" sz="3000" dirty="0" smtClean="0"/>
              <a:t>					≈250 cases included</a:t>
            </a:r>
            <a:endParaRPr lang="en-GB" sz="3000" dirty="0"/>
          </a:p>
        </p:txBody>
      </p:sp>
      <p:sp>
        <p:nvSpPr>
          <p:cNvPr id="4" name="Rectangle 3"/>
          <p:cNvSpPr/>
          <p:nvPr/>
        </p:nvSpPr>
        <p:spPr>
          <a:xfrm>
            <a:off x="395536" y="6488668"/>
            <a:ext cx="3489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 39 AAGA but only </a:t>
            </a:r>
            <a:r>
              <a:rPr lang="en-GB" dirty="0" smtClean="0">
                <a:solidFill>
                  <a:prstClr val="black"/>
                </a:solidFill>
              </a:rPr>
              <a:t>22 </a:t>
            </a:r>
            <a:r>
              <a:rPr lang="en-GB" dirty="0">
                <a:solidFill>
                  <a:prstClr val="black"/>
                </a:solidFill>
              </a:rPr>
              <a:t>with details*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5013176"/>
            <a:ext cx="8784976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7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64" y="1484784"/>
            <a:ext cx="8201768" cy="48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1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 smtClean="0"/>
              <a:t>NAP5</a:t>
            </a:r>
          </a:p>
          <a:p>
            <a:pPr marL="0" indent="0" algn="ctr">
              <a:buNone/>
            </a:pPr>
            <a:r>
              <a:rPr lang="en-GB" sz="6000" dirty="0" smtClean="0"/>
              <a:t>Results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158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United Kingdom of anaesthesia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5536" y="1484784"/>
            <a:ext cx="712879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/>
          </a:p>
          <a:p>
            <a:r>
              <a:rPr lang="en-GB" sz="3200" dirty="0" smtClean="0"/>
              <a:t>UK Baseline 100% hospitals</a:t>
            </a:r>
          </a:p>
          <a:p>
            <a:r>
              <a:rPr lang="en-GB" sz="3200" dirty="0" smtClean="0"/>
              <a:t>UK Baseline 82% of senior anaesthetists</a:t>
            </a:r>
          </a:p>
          <a:p>
            <a:r>
              <a:rPr lang="en-GB" sz="3200" dirty="0" smtClean="0"/>
              <a:t>Baseline Ireland 100% hospitals</a:t>
            </a:r>
          </a:p>
          <a:p>
            <a:r>
              <a:rPr lang="en-GB" sz="3200" dirty="0" smtClean="0"/>
              <a:t>Baseline Ireland 87% consultants</a:t>
            </a:r>
          </a:p>
          <a:p>
            <a:r>
              <a:rPr lang="en-GB" sz="3200" dirty="0" smtClean="0"/>
              <a:t>UK activity survey 100% hospitals</a:t>
            </a:r>
          </a:p>
          <a:p>
            <a:r>
              <a:rPr lang="en-GB" sz="3200" dirty="0" smtClean="0"/>
              <a:t>UK activity survey 98% capture</a:t>
            </a:r>
          </a:p>
          <a:p>
            <a:r>
              <a:rPr lang="en-GB" sz="3200" dirty="0" smtClean="0"/>
              <a:t>Irish activity survey 100% hospitals</a:t>
            </a:r>
          </a:p>
          <a:p>
            <a:r>
              <a:rPr lang="en-GB" sz="3200" dirty="0" smtClean="0"/>
              <a:t>Irish Activity survey  96% capture</a:t>
            </a:r>
          </a:p>
          <a:p>
            <a:r>
              <a:rPr lang="en-GB" sz="3200" dirty="0" smtClean="0"/>
              <a:t>AAGA reports 100% UK hospitals</a:t>
            </a:r>
          </a:p>
          <a:p>
            <a:r>
              <a:rPr lang="en-GB" sz="3200" dirty="0" smtClean="0"/>
              <a:t>AAGA reports 100% </a:t>
            </a:r>
            <a:r>
              <a:rPr lang="en-GB" sz="3200" dirty="0"/>
              <a:t>I</a:t>
            </a:r>
            <a:r>
              <a:rPr lang="en-GB" sz="3200" dirty="0" smtClean="0"/>
              <a:t>rish hospitals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8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Cases reported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52578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269 UK centres</a:t>
            </a:r>
          </a:p>
          <a:p>
            <a:pPr marL="0" indent="0">
              <a:buNone/>
            </a:pPr>
            <a:r>
              <a:rPr lang="en-GB" dirty="0" smtClean="0"/>
              <a:t>108 filed zero returns over the year</a:t>
            </a:r>
          </a:p>
          <a:p>
            <a:pPr marL="0" indent="0">
              <a:buNone/>
            </a:pPr>
            <a:r>
              <a:rPr lang="en-GB" dirty="0" smtClean="0"/>
              <a:t>161  (60%) centres had a report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471 requests to upload data</a:t>
            </a:r>
          </a:p>
          <a:p>
            <a:pPr marL="0" indent="0">
              <a:buNone/>
            </a:pPr>
            <a:r>
              <a:rPr lang="en-GB" dirty="0" smtClean="0"/>
              <a:t>341 logins issued (130 inadmissible)</a:t>
            </a:r>
          </a:p>
          <a:p>
            <a:pPr marL="0" indent="0">
              <a:buNone/>
            </a:pPr>
            <a:r>
              <a:rPr lang="en-GB" dirty="0" smtClean="0"/>
              <a:t>321 logins used (20 unused)</a:t>
            </a:r>
          </a:p>
          <a:p>
            <a:pPr marL="0" indent="0">
              <a:buNone/>
            </a:pPr>
            <a:r>
              <a:rPr lang="en-GB" dirty="0" smtClean="0"/>
              <a:t>300 accepted (21 judged inadmissible)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5536" y="5661248"/>
            <a:ext cx="7128792" cy="72008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Classification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19" y="2348880"/>
            <a:ext cx="508409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8454" y="3573016"/>
            <a:ext cx="4705793" cy="70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797152"/>
            <a:ext cx="4878288" cy="40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117" y="1484784"/>
            <a:ext cx="9224629" cy="458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3648" y="1556792"/>
            <a:ext cx="1656184" cy="27191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5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Percentages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95574"/>
            <a:ext cx="8694035" cy="43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5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Main focus is on certain/probable and possible reports (n=141)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can compare % Activity Survey vs AAGAs ‘relative risk’ or ‘hazard ratio’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In following graphs, proportions</a:t>
            </a:r>
          </a:p>
          <a:p>
            <a:pPr lvl="1"/>
            <a:r>
              <a:rPr lang="en-GB" dirty="0" smtClean="0"/>
              <a:t>Lines = Activity Survey</a:t>
            </a:r>
          </a:p>
          <a:p>
            <a:pPr lvl="1"/>
            <a:r>
              <a:rPr lang="en-GB" dirty="0" smtClean="0"/>
              <a:t>Bars = AAGA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0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AAGA most in young/middle age adults (viz. Baseline)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36912"/>
            <a:ext cx="6649049" cy="451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563888" y="2924944"/>
            <a:ext cx="1008112" cy="36724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AAGA more in obese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29616"/>
            <a:ext cx="6390844" cy="447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flipH="1">
            <a:off x="5297578" y="3789040"/>
            <a:ext cx="720080" cy="2952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4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443216"/>
            <a:ext cx="4429757" cy="234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838" y="1484784"/>
            <a:ext cx="8229600" cy="9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72"/>
          <a:stretch/>
        </p:blipFill>
        <p:spPr bwMode="auto">
          <a:xfrm>
            <a:off x="518864" y="2420888"/>
            <a:ext cx="8229600" cy="102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1484784"/>
            <a:ext cx="360040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682107" y="1484784"/>
            <a:ext cx="360040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5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Not influential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24944"/>
            <a:ext cx="6113664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52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When?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401758"/>
              </p:ext>
            </p:extLst>
          </p:nvPr>
        </p:nvGraphicFramePr>
        <p:xfrm>
          <a:off x="1696852" y="2195984"/>
          <a:ext cx="5472608" cy="440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88769" y="5106994"/>
            <a:ext cx="3610744" cy="11087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Maintenance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34%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3568" y="2060848"/>
            <a:ext cx="361074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Emergence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18%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3256" y="3501008"/>
            <a:ext cx="3610744" cy="10081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Induction </a:t>
            </a:r>
          </a:p>
          <a:p>
            <a:pPr marL="0" indent="0" algn="ctr">
              <a:buNone/>
            </a:pPr>
            <a:r>
              <a:rPr lang="en-GB" dirty="0" smtClean="0"/>
              <a:t>48%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6444208" y="3356992"/>
            <a:ext cx="1872208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surgery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7920880" cy="482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63888" y="4581128"/>
            <a:ext cx="504056" cy="2276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572000" y="4581128"/>
            <a:ext cx="504056" cy="2276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Obstetrics  x11</a:t>
            </a:r>
          </a:p>
          <a:p>
            <a:pPr marL="0" indent="0">
              <a:buNone/>
            </a:pPr>
            <a:r>
              <a:rPr lang="en-GB" dirty="0" smtClean="0"/>
              <a:t>Cardiothoracic x3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07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Modes of anaesthesia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Full profile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32856"/>
            <a:ext cx="7560840" cy="51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8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Induction  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0"/>
            <a:ext cx="4752528" cy="703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56176" y="4077072"/>
            <a:ext cx="576064" cy="309634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0674" y="3117187"/>
            <a:ext cx="523326" cy="374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567936" y="2753544"/>
            <a:ext cx="576064" cy="410445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5012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 dirty="0" smtClean="0"/>
              <a:t>Clear message</a:t>
            </a:r>
          </a:p>
          <a:p>
            <a:pPr marL="0" indent="0">
              <a:buNone/>
            </a:pPr>
            <a:r>
              <a:rPr lang="en-GB" dirty="0" err="1" smtClean="0"/>
              <a:t>Thiopentone</a:t>
            </a:r>
            <a:r>
              <a:rPr lang="en-GB" dirty="0" smtClean="0"/>
              <a:t>:</a:t>
            </a:r>
          </a:p>
          <a:p>
            <a:pPr>
              <a:buNone/>
            </a:pPr>
            <a:r>
              <a:rPr lang="en-GB" dirty="0" smtClean="0"/>
              <a:t>RSI</a:t>
            </a:r>
          </a:p>
          <a:p>
            <a:pPr>
              <a:buNone/>
            </a:pPr>
            <a:r>
              <a:rPr lang="en-GB" dirty="0" smtClean="0"/>
              <a:t>Obstetrics</a:t>
            </a:r>
          </a:p>
          <a:p>
            <a:pPr>
              <a:buNone/>
            </a:pPr>
            <a:r>
              <a:rPr lang="en-GB" dirty="0" smtClean="0"/>
              <a:t>3% of all inductions</a:t>
            </a:r>
          </a:p>
          <a:p>
            <a:pPr>
              <a:buNone/>
            </a:pPr>
            <a:r>
              <a:rPr lang="en-GB" dirty="0" smtClean="0"/>
              <a:t>87% if RSI inductions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u="sng" dirty="0" smtClean="0"/>
              <a:t>Less clarity</a:t>
            </a:r>
          </a:p>
          <a:p>
            <a:pPr marL="0" indent="0">
              <a:buNone/>
            </a:pPr>
            <a:r>
              <a:rPr lang="en-GB" dirty="0" err="1" smtClean="0"/>
              <a:t>Etomidate</a:t>
            </a:r>
            <a:r>
              <a:rPr lang="en-GB" dirty="0" smtClean="0"/>
              <a:t>? </a:t>
            </a:r>
          </a:p>
          <a:p>
            <a:pPr marL="0" indent="0">
              <a:buNone/>
            </a:pPr>
            <a:r>
              <a:rPr lang="en-GB" dirty="0" smtClean="0"/>
              <a:t>Ketamine? </a:t>
            </a:r>
          </a:p>
          <a:p>
            <a:pPr marL="0" indent="0">
              <a:buNone/>
            </a:pPr>
            <a:r>
              <a:rPr lang="en-GB" dirty="0" smtClean="0"/>
              <a:t>Midazolam?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740889" y="4581128"/>
            <a:ext cx="1656184" cy="245329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9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Maintenance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TIVA a risk?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Minor matters</a:t>
            </a:r>
          </a:p>
          <a:p>
            <a:pPr marL="0" indent="0">
              <a:buNone/>
            </a:pPr>
            <a:r>
              <a:rPr lang="en-GB" dirty="0" smtClean="0"/>
              <a:t>N</a:t>
            </a:r>
            <a:r>
              <a:rPr lang="en-GB" baseline="-25000" dirty="0" smtClean="0"/>
              <a:t>2</a:t>
            </a:r>
            <a:r>
              <a:rPr lang="en-GB" dirty="0" smtClean="0"/>
              <a:t>O ‘neutral’</a:t>
            </a:r>
          </a:p>
          <a:p>
            <a:pPr marL="0" indent="0">
              <a:buNone/>
            </a:pPr>
            <a:r>
              <a:rPr lang="en-GB" dirty="0" smtClean="0"/>
              <a:t>??</a:t>
            </a:r>
            <a:r>
              <a:rPr lang="en-GB" dirty="0" err="1" smtClean="0"/>
              <a:t>Sevo</a:t>
            </a:r>
            <a:r>
              <a:rPr lang="en-GB" dirty="0" smtClean="0"/>
              <a:t> protective??</a:t>
            </a:r>
          </a:p>
          <a:p>
            <a:pPr marL="0" indent="0">
              <a:buNone/>
            </a:pPr>
            <a:r>
              <a:rPr lang="en-GB" dirty="0" smtClean="0"/>
              <a:t>(agent-specific effects?)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4624"/>
            <a:ext cx="147593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8357" y="0"/>
            <a:ext cx="26456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100392" y="3356992"/>
            <a:ext cx="504056" cy="302433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5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NMB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‘unholy trinity’ that leads</a:t>
            </a:r>
          </a:p>
          <a:p>
            <a:pPr>
              <a:buNone/>
            </a:pPr>
            <a:r>
              <a:rPr lang="en-GB" dirty="0" smtClean="0"/>
              <a:t>to AAGA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 smtClean="0"/>
              <a:t>Patients with AAGA</a:t>
            </a:r>
          </a:p>
          <a:p>
            <a:pPr>
              <a:buNone/>
            </a:pPr>
            <a:r>
              <a:rPr lang="en-GB" dirty="0" smtClean="0"/>
              <a:t>- NMB more likely</a:t>
            </a:r>
          </a:p>
          <a:p>
            <a:pPr>
              <a:buNone/>
            </a:pPr>
            <a:r>
              <a:rPr lang="en-GB" dirty="0" smtClean="0"/>
              <a:t>- nerve stimulator less likely</a:t>
            </a:r>
          </a:p>
          <a:p>
            <a:pPr>
              <a:buNone/>
            </a:pPr>
            <a:r>
              <a:rPr lang="en-GB" dirty="0" smtClean="0"/>
              <a:t>- Reversal less likely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734880"/>
            <a:ext cx="1237481" cy="612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40"/>
            <a:ext cx="147593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91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“Incidence”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Incidence of what?</a:t>
            </a:r>
          </a:p>
          <a:p>
            <a:pPr marL="0" indent="0">
              <a:buNone/>
            </a:pPr>
            <a:r>
              <a:rPr lang="en-GB" dirty="0" smtClean="0"/>
              <a:t>AAGA highly heterogeneous</a:t>
            </a:r>
          </a:p>
          <a:p>
            <a:pPr marL="0" indent="0">
              <a:buNone/>
            </a:pPr>
            <a:r>
              <a:rPr lang="en-GB" dirty="0" smtClean="0"/>
              <a:t>Different methods look at different things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IFT = 1 in 3</a:t>
            </a:r>
          </a:p>
          <a:p>
            <a:pPr marL="0" indent="0">
              <a:buNone/>
            </a:pPr>
            <a:r>
              <a:rPr lang="en-GB" dirty="0" smtClean="0"/>
              <a:t>Brice = ~1:600</a:t>
            </a:r>
          </a:p>
          <a:p>
            <a:pPr marL="0" indent="0">
              <a:buNone/>
            </a:pPr>
            <a:r>
              <a:rPr lang="en-GB" dirty="0" smtClean="0"/>
              <a:t>Baseline = ~1:15,000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NAP5 main study 1: 20,000 </a:t>
            </a:r>
            <a:r>
              <a:rPr lang="en-GB" dirty="0" smtClean="0"/>
              <a:t>- aggregate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4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Incidence subgroups…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All patient reports </a:t>
            </a:r>
            <a:r>
              <a:rPr lang="en-GB" sz="2400" dirty="0" smtClean="0"/>
              <a:t>valid, substantiated or not </a:t>
            </a:r>
            <a:r>
              <a:rPr lang="en-GB" dirty="0" smtClean="0"/>
              <a:t>(n = 471)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1: 6,000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dirty="0"/>
              <a:t>Admissible patient reports (n = 300)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	1: 12,000</a:t>
            </a:r>
          </a:p>
          <a:p>
            <a:pPr marL="0" indent="0">
              <a:buNone/>
            </a:pPr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8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Certain/probable or possible only (n = 141)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1: 20,000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Methods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83152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Broadly as for NAP3, NAP4</a:t>
            </a:r>
          </a:p>
          <a:p>
            <a:pPr>
              <a:buFontTx/>
              <a:buChar char="-"/>
            </a:pPr>
            <a:r>
              <a:rPr lang="en-GB" dirty="0" smtClean="0"/>
              <a:t>All UK NHS hospitals</a:t>
            </a:r>
          </a:p>
          <a:p>
            <a:pPr>
              <a:buFontTx/>
              <a:buChar char="-"/>
            </a:pPr>
            <a:r>
              <a:rPr lang="en-GB" dirty="0" smtClean="0"/>
              <a:t>Service evaluation</a:t>
            </a:r>
          </a:p>
          <a:p>
            <a:pPr>
              <a:buFontTx/>
              <a:buChar char="-"/>
            </a:pPr>
            <a:r>
              <a:rPr lang="en-GB" dirty="0" smtClean="0"/>
              <a:t>I year registry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New </a:t>
            </a:r>
            <a:r>
              <a:rPr lang="en-GB" dirty="0"/>
              <a:t>for NAP5</a:t>
            </a:r>
          </a:p>
          <a:p>
            <a:pPr marL="0" indent="0">
              <a:buNone/>
            </a:pPr>
            <a:r>
              <a:rPr lang="en-GB" dirty="0" smtClean="0"/>
              <a:t>- Inclusion </a:t>
            </a:r>
            <a:r>
              <a:rPr lang="en-GB" dirty="0"/>
              <a:t>of Ireland</a:t>
            </a:r>
          </a:p>
          <a:p>
            <a:pPr marL="0" indent="0">
              <a:buNone/>
            </a:pPr>
            <a:r>
              <a:rPr lang="en-GB" dirty="0" smtClean="0"/>
              <a:t>- Negative reporting</a:t>
            </a:r>
          </a:p>
          <a:p>
            <a:pPr marL="0" indent="0">
              <a:buNone/>
            </a:pPr>
            <a:r>
              <a:rPr lang="en-GB" dirty="0" smtClean="0"/>
              <a:t>- Collaboration AAGBI + </a:t>
            </a:r>
            <a:r>
              <a:rPr lang="en-GB" dirty="0" err="1" smtClean="0"/>
              <a:t>RCoA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29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When no NMB used 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1 : 136,000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When NMB used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1: 8,200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Cardiothoracic 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1 : 8,000 </a:t>
            </a:r>
            <a:r>
              <a:rPr lang="en-GB" dirty="0" smtClean="0"/>
              <a:t>(same as NMB)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Caesarean section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1: 670 </a:t>
            </a:r>
            <a:r>
              <a:rPr lang="en-GB" dirty="0" smtClean="0"/>
              <a:t>(close to Brice)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9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Paediatric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1: 61,000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After sedation by anaesthetists (AAGA reports) 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1: 15,000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(AAGA more common after sedation than GA)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1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‘Gap’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348880"/>
            <a:ext cx="7135270" cy="420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1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Causes of the gap</a:t>
            </a:r>
          </a:p>
          <a:p>
            <a:pPr marL="0" indent="0">
              <a:buNone/>
            </a:pPr>
            <a:r>
              <a:rPr lang="en-GB" dirty="0" smtClean="0"/>
              <a:t>Prolonged intubation (</a:t>
            </a:r>
            <a:r>
              <a:rPr lang="en-GB" dirty="0" err="1" smtClean="0"/>
              <a:t>thiopentone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Redistribution  (</a:t>
            </a:r>
            <a:r>
              <a:rPr lang="en-GB" dirty="0" err="1" smtClean="0"/>
              <a:t>thiopentone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Obesity</a:t>
            </a:r>
          </a:p>
          <a:p>
            <a:pPr marL="0" indent="0">
              <a:buNone/>
            </a:pPr>
            <a:r>
              <a:rPr lang="en-GB" dirty="0" smtClean="0"/>
              <a:t>Anaesthetic room – theatre transfer delay</a:t>
            </a:r>
          </a:p>
          <a:p>
            <a:pPr marL="0" indent="0">
              <a:buNone/>
            </a:pPr>
            <a:r>
              <a:rPr lang="en-GB" dirty="0" smtClean="0"/>
              <a:t>Omission of agent (volatile)</a:t>
            </a: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437112"/>
            <a:ext cx="2317483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04664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229200"/>
            <a:ext cx="2835220" cy="19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983193" cy="213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92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27384"/>
            <a:ext cx="8229600" cy="1143000"/>
          </a:xfrm>
        </p:spPr>
        <p:txBody>
          <a:bodyPr/>
          <a:lstStyle/>
          <a:p>
            <a:r>
              <a:rPr lang="en-GB" dirty="0" smtClean="0"/>
              <a:t>Solution: checklist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57345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0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Maintenance phase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36% of AAGA cases</a:t>
            </a:r>
          </a:p>
          <a:p>
            <a:pPr marL="0" indent="0">
              <a:buNone/>
            </a:pPr>
            <a:r>
              <a:rPr lang="en-GB" dirty="0" smtClean="0"/>
              <a:t>40% at knife-skin; 8% right at end</a:t>
            </a:r>
          </a:p>
          <a:p>
            <a:pPr marL="0" indent="0">
              <a:buNone/>
            </a:pPr>
            <a:r>
              <a:rPr lang="en-GB" dirty="0" smtClean="0"/>
              <a:t>Only ~50% (18% of all) during ‘stable’ phase</a:t>
            </a:r>
          </a:p>
          <a:p>
            <a:pPr marL="0" indent="0">
              <a:buNone/>
            </a:pPr>
            <a:r>
              <a:rPr lang="en-GB" dirty="0" smtClean="0"/>
              <a:t>Highest proportion with pain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Causes</a:t>
            </a:r>
          </a:p>
          <a:p>
            <a:pPr marL="0" indent="0">
              <a:buNone/>
            </a:pPr>
            <a:r>
              <a:rPr lang="en-GB" dirty="0" smtClean="0"/>
              <a:t>Similar to induction (gap)</a:t>
            </a:r>
          </a:p>
          <a:p>
            <a:pPr marL="0" indent="0">
              <a:buNone/>
            </a:pPr>
            <a:r>
              <a:rPr lang="en-GB" dirty="0" smtClean="0"/>
              <a:t>Early cessation of rapid-offset agents</a:t>
            </a:r>
          </a:p>
          <a:p>
            <a:pPr marL="0" indent="0">
              <a:buNone/>
            </a:pPr>
            <a:r>
              <a:rPr lang="en-GB" dirty="0" smtClean="0"/>
              <a:t>Inappropriately low agent concentrations (titrated to BP or BIS)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2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Maintenance phase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Highest % of ‘unknown’ cause (26%)</a:t>
            </a:r>
          </a:p>
          <a:p>
            <a:pPr marL="0" indent="0">
              <a:buNone/>
            </a:pPr>
            <a:r>
              <a:rPr lang="en-GB" dirty="0" smtClean="0"/>
              <a:t>	- ?genetic /innate resistance?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Phase in which ETAG alarms and/or DOA monitors might yield most benefit?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8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ETAG?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70% of AAGA reports when ETAG not practical</a:t>
            </a:r>
          </a:p>
          <a:p>
            <a:pPr marL="571500" indent="-571500">
              <a:buAutoNum type="romanLcParenR"/>
            </a:pPr>
            <a:r>
              <a:rPr lang="en-GB" dirty="0" smtClean="0"/>
              <a:t>Not relevant</a:t>
            </a:r>
          </a:p>
          <a:p>
            <a:pPr marL="571500" indent="-571500">
              <a:buAutoNum type="romanLcParenR"/>
            </a:pPr>
            <a:r>
              <a:rPr lang="en-GB" dirty="0" smtClean="0"/>
              <a:t>Not feasible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5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Emergence phase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18% of AAGA cases</a:t>
            </a:r>
          </a:p>
          <a:p>
            <a:pPr marL="0" indent="0">
              <a:buNone/>
            </a:pPr>
            <a:r>
              <a:rPr lang="en-GB" dirty="0" smtClean="0"/>
              <a:t>PARALYSIS dominant</a:t>
            </a:r>
          </a:p>
          <a:p>
            <a:pPr marL="0" indent="0">
              <a:buNone/>
            </a:pPr>
            <a:r>
              <a:rPr lang="en-GB" dirty="0" smtClean="0"/>
              <a:t>Balance of GA </a:t>
            </a:r>
            <a:r>
              <a:rPr lang="en-GB" dirty="0" err="1" smtClean="0"/>
              <a:t>vs</a:t>
            </a:r>
            <a:r>
              <a:rPr lang="en-GB" dirty="0" smtClean="0"/>
              <a:t> NMB key feature</a:t>
            </a:r>
            <a:endParaRPr lang="en-GB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268596"/>
            <a:ext cx="6480720" cy="392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10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39750" y="6173788"/>
            <a:ext cx="8147050" cy="855662"/>
          </a:xfrm>
        </p:spPr>
        <p:txBody>
          <a:bodyPr/>
          <a:lstStyle/>
          <a:p>
            <a:pPr algn="l"/>
            <a:r>
              <a:rPr lang="en-GB" altLang="en-US" sz="2800" dirty="0" smtClean="0"/>
              <a:t>Individual and department forms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509713"/>
            <a:ext cx="3506787" cy="4799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175" y="1471613"/>
            <a:ext cx="3106738" cy="4837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3413" y="476672"/>
            <a:ext cx="53787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 smtClean="0"/>
              <a:t>Baseline survey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7318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Monitoring and emergence</a:t>
            </a:r>
            <a:endParaRPr lang="en-GB" dirty="0"/>
          </a:p>
        </p:txBody>
      </p:sp>
      <p:pic>
        <p:nvPicPr>
          <p:cNvPr id="3074" name="Picture 2" descr="C:\Users\currys\Desktop\PROOFS\NAP5 photos\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9511" y="1484784"/>
            <a:ext cx="56886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2924944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88% of emergence cases were judged preventable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8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-252536" y="-171400"/>
            <a:ext cx="7772400" cy="1470025"/>
          </a:xfrm>
        </p:spPr>
        <p:txBody>
          <a:bodyPr/>
          <a:lstStyle/>
          <a:p>
            <a:pPr eaLnBrk="1" hangingPunct="1"/>
            <a:r>
              <a:rPr lang="en-GB" dirty="0" smtClean="0">
                <a:ea typeface="MS PGothic" pitchFamily="34" charset="-128"/>
              </a:rPr>
              <a:t>Neuromuscular Blockade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204864"/>
            <a:ext cx="6400800" cy="331236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GB" sz="4500" dirty="0" smtClean="0">
                <a:solidFill>
                  <a:srgbClr val="FF0000"/>
                </a:solidFill>
                <a:ea typeface="MS PGothic" pitchFamily="34" charset="-128"/>
              </a:rPr>
              <a:t>93% of all AAGA</a:t>
            </a:r>
          </a:p>
          <a:p>
            <a:pPr eaLnBrk="1" hangingPunct="1"/>
            <a:r>
              <a:rPr lang="en-GB" sz="4500" dirty="0" smtClean="0">
                <a:solidFill>
                  <a:srgbClr val="FF0000"/>
                </a:solidFill>
                <a:ea typeface="MS PGothic" pitchFamily="34" charset="-128"/>
              </a:rPr>
              <a:t>46% of all GAs</a:t>
            </a:r>
          </a:p>
          <a:p>
            <a:pPr eaLnBrk="1" hangingPunct="1"/>
            <a:endParaRPr lang="en-GB" sz="4500" dirty="0">
              <a:solidFill>
                <a:srgbClr val="FF0000"/>
              </a:solidFill>
              <a:ea typeface="MS PGothic" pitchFamily="34" charset="-128"/>
            </a:endParaRPr>
          </a:p>
          <a:p>
            <a:pPr eaLnBrk="1" hangingPunct="1"/>
            <a:r>
              <a:rPr lang="en-GB" sz="4500" dirty="0" smtClean="0">
                <a:solidFill>
                  <a:srgbClr val="00B050"/>
                </a:solidFill>
                <a:ea typeface="MS PGothic" pitchFamily="34" charset="-128"/>
              </a:rPr>
              <a:t>Incidence</a:t>
            </a:r>
          </a:p>
          <a:p>
            <a:pPr eaLnBrk="1" hangingPunct="1"/>
            <a:r>
              <a:rPr lang="en-GB" sz="4500" dirty="0" smtClean="0">
                <a:solidFill>
                  <a:srgbClr val="00B050"/>
                </a:solidFill>
                <a:ea typeface="MS PGothic" pitchFamily="34" charset="-128"/>
              </a:rPr>
              <a:t>With NMBA 1 in 8,000</a:t>
            </a:r>
          </a:p>
          <a:p>
            <a:pPr eaLnBrk="1" hangingPunct="1"/>
            <a:r>
              <a:rPr lang="en-GB" sz="4500" dirty="0" smtClean="0">
                <a:solidFill>
                  <a:srgbClr val="00B050"/>
                </a:solidFill>
                <a:ea typeface="MS PGothic" pitchFamily="34" charset="-128"/>
              </a:rPr>
              <a:t>w/o NMB 1 in 136,000</a:t>
            </a:r>
          </a:p>
          <a:p>
            <a:pPr eaLnBrk="1" hangingPunct="1"/>
            <a:endParaRPr lang="en-GB" dirty="0">
              <a:solidFill>
                <a:srgbClr val="FF0000"/>
              </a:solidFill>
              <a:ea typeface="MS PGothic" pitchFamily="34" charset="-128"/>
            </a:endParaRPr>
          </a:p>
          <a:p>
            <a:pPr eaLnBrk="1" hangingPunct="1"/>
            <a:endParaRPr lang="en-GB" dirty="0" smtClean="0">
              <a:solidFill>
                <a:srgbClr val="FF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08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MS PGothic" pitchFamily="34" charset="-128"/>
              </a:rPr>
              <a:t>NMB</a:t>
            </a:r>
          </a:p>
        </p:txBody>
      </p:sp>
      <p:pic>
        <p:nvPicPr>
          <p:cNvPr id="24578" name="Content Placeholder 10" descr="Table 19.tiff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4" r="-14104"/>
          <a:stretch>
            <a:fillRect/>
          </a:stretch>
        </p:blipFill>
        <p:spPr>
          <a:xfrm>
            <a:off x="-323850" y="1412875"/>
            <a:ext cx="10444163" cy="57451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57325"/>
            <a:ext cx="7805138" cy="566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8578" y="3127252"/>
            <a:ext cx="4087617" cy="325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9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MS PGothic" pitchFamily="34" charset="-128"/>
              </a:rPr>
              <a:t>Distress and NMB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endParaRPr lang="en-US" dirty="0" smtClean="0">
              <a:latin typeface="Avenir LT 35 Light" charset="0"/>
              <a:ea typeface="MS PGothic" pitchFamily="34" charset="-128"/>
            </a:endParaRPr>
          </a:p>
          <a:p>
            <a:pPr lvl="1" eaLnBrk="1" hangingPunct="1"/>
            <a:endParaRPr lang="en-US" dirty="0" smtClean="0">
              <a:latin typeface="Avenir LT 35 Light" charset="0"/>
              <a:ea typeface="MS PGothic" pitchFamily="34" charset="-128"/>
            </a:endParaRPr>
          </a:p>
          <a:p>
            <a:pPr lvl="1" eaLnBrk="1" hangingPunct="1"/>
            <a:r>
              <a:rPr lang="en-US" dirty="0" smtClean="0">
                <a:latin typeface="Avenir LT 35 Light" charset="0"/>
                <a:ea typeface="MS PGothic" pitchFamily="34" charset="-128"/>
              </a:rPr>
              <a:t>51% where NMBs used</a:t>
            </a:r>
          </a:p>
          <a:p>
            <a:pPr lvl="1" eaLnBrk="1" hangingPunct="1"/>
            <a:r>
              <a:rPr lang="en-US" dirty="0" smtClean="0">
                <a:latin typeface="Avenir LT 35 Light" charset="0"/>
                <a:ea typeface="MS PGothic" pitchFamily="34" charset="-128"/>
              </a:rPr>
              <a:t>61% when paralysis also experienced</a:t>
            </a:r>
          </a:p>
          <a:p>
            <a:pPr lvl="1" eaLnBrk="1" hangingPunct="1"/>
            <a:r>
              <a:rPr lang="en-US" dirty="0" smtClean="0">
                <a:latin typeface="Avenir LT 35 Light" charset="0"/>
                <a:ea typeface="MS PGothic" pitchFamily="34" charset="-128"/>
              </a:rPr>
              <a:t>77% when paralysis and pain experienced. </a:t>
            </a:r>
          </a:p>
          <a:p>
            <a:pPr eaLnBrk="1" hangingPunct="1"/>
            <a:endParaRPr lang="en-US" dirty="0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ea typeface="MS PGothic" pitchFamily="34" charset="-128"/>
              </a:rPr>
              <a:t>NMB is THE key to distress/sequelae</a:t>
            </a:r>
          </a:p>
        </p:txBody>
      </p:sp>
      <p:pic>
        <p:nvPicPr>
          <p:cNvPr id="26626" name="Content Placeholder 3" descr="Fig 19 1.tiff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63" r="-21063"/>
          <a:stretch>
            <a:fillRect/>
          </a:stretch>
        </p:blipFill>
        <p:spPr>
          <a:xfrm>
            <a:off x="-1476375" y="1484313"/>
            <a:ext cx="10212388" cy="5616575"/>
          </a:xfrm>
        </p:spPr>
      </p:pic>
    </p:spTree>
    <p:extLst>
      <p:ext uri="{BB962C8B-B14F-4D97-AF65-F5344CB8AC3E}">
        <p14:creationId xmlns:p14="http://schemas.microsoft.com/office/powerpoint/2010/main" val="29066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 smtClean="0">
              <a:ea typeface="MS PGothic" pitchFamily="34" charset="-128"/>
            </a:endParaRPr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IE" dirty="0" smtClean="0">
                <a:ea typeface="MS PGothic" pitchFamily="34" charset="-128"/>
              </a:rPr>
              <a:t>Nerve stimulator</a:t>
            </a:r>
          </a:p>
          <a:p>
            <a:pPr lvl="1"/>
            <a:r>
              <a:rPr lang="en-IE" dirty="0" smtClean="0">
                <a:ea typeface="MS PGothic" pitchFamily="34" charset="-128"/>
              </a:rPr>
              <a:t>Monitor of ‘motor capacity’</a:t>
            </a:r>
          </a:p>
          <a:p>
            <a:pPr lvl="1"/>
            <a:r>
              <a:rPr lang="en-IE" dirty="0" smtClean="0">
                <a:ea typeface="MS PGothic" pitchFamily="34" charset="-128"/>
              </a:rPr>
              <a:t>Only used in minority (38%) of cases where non depolarising block was used (</a:t>
            </a:r>
            <a:r>
              <a:rPr lang="en-IE" dirty="0" err="1" smtClean="0">
                <a:ea typeface="MS PGothic" pitchFamily="34" charset="-128"/>
              </a:rPr>
              <a:t>Sury</a:t>
            </a:r>
            <a:r>
              <a:rPr lang="en-IE" dirty="0" smtClean="0">
                <a:ea typeface="MS PGothic" pitchFamily="34" charset="-128"/>
              </a:rPr>
              <a:t> et. al, 2014)</a:t>
            </a:r>
          </a:p>
          <a:p>
            <a:pPr lvl="1"/>
            <a:endParaRPr lang="en-IE" dirty="0" smtClean="0">
              <a:ea typeface="MS PGothic" pitchFamily="34" charset="-128"/>
            </a:endParaRPr>
          </a:p>
          <a:p>
            <a:pPr lvl="1"/>
            <a:endParaRPr lang="en-IE" dirty="0" smtClean="0">
              <a:ea typeface="MS PGothic" pitchFamily="34" charset="-128"/>
            </a:endParaRPr>
          </a:p>
          <a:p>
            <a:pPr marL="0" indent="0">
              <a:buNone/>
            </a:pPr>
            <a:r>
              <a:rPr lang="en-IE" dirty="0" smtClean="0">
                <a:solidFill>
                  <a:srgbClr val="FF0000"/>
                </a:solidFill>
                <a:ea typeface="MS PGothic" pitchFamily="34" charset="-128"/>
              </a:rPr>
              <a:t>Failure to use a nerve stimulator was judged causal or contributory in half of the reports. </a:t>
            </a:r>
          </a:p>
          <a:p>
            <a:pPr lvl="1">
              <a:buFont typeface="Arial" charset="0"/>
              <a:buNone/>
            </a:pPr>
            <a:endParaRPr lang="en-IE" dirty="0" smtClean="0">
              <a:solidFill>
                <a:srgbClr val="FF0000"/>
              </a:solidFill>
              <a:ea typeface="MS PGothic" pitchFamily="34" charset="-128"/>
            </a:endParaRPr>
          </a:p>
          <a:p>
            <a:pPr lvl="1"/>
            <a:endParaRPr lang="en-GB" dirty="0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23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MS PGothic" pitchFamily="34" charset="-128"/>
              </a:rPr>
              <a:t>Were we studying?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03244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venir LT 35 Light" charset="0"/>
                <a:ea typeface="MS PGothic" pitchFamily="34" charset="-128"/>
              </a:rPr>
              <a:t>Accidental </a:t>
            </a:r>
            <a:r>
              <a:rPr lang="en-US" dirty="0" smtClean="0">
                <a:latin typeface="Avenir LT 35 Light" charset="0"/>
                <a:ea typeface="MS PGothic" pitchFamily="34" charset="-128"/>
              </a:rPr>
              <a:t>awareness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dirty="0" smtClean="0">
                <a:latin typeface="Avenir LT 35 Light" charset="0"/>
                <a:ea typeface="MS PGothic" pitchFamily="34" charset="-128"/>
              </a:rPr>
              <a:t>during general anaesthesia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sz="2000" dirty="0" smtClean="0">
              <a:latin typeface="Avenir LT 35 Light" charset="0"/>
              <a:ea typeface="MS PGothic" pitchFamily="34" charset="-128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dirty="0" smtClean="0">
                <a:latin typeface="Avenir LT 35 Light" charset="0"/>
                <a:ea typeface="MS PGothic" pitchFamily="34" charset="-128"/>
              </a:rPr>
              <a:t>or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sz="2000" dirty="0" smtClean="0">
              <a:latin typeface="Avenir LT 35 Light" charset="0"/>
              <a:ea typeface="MS PGothic" pitchFamily="34" charset="-128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dirty="0" smtClean="0">
                <a:solidFill>
                  <a:srgbClr val="00B050"/>
                </a:solidFill>
                <a:latin typeface="Avenir LT 35 Light" charset="0"/>
                <a:ea typeface="MS PGothic" pitchFamily="34" charset="-128"/>
              </a:rPr>
              <a:t>Accidental awareness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dirty="0" smtClean="0">
                <a:solidFill>
                  <a:srgbClr val="00B050"/>
                </a:solidFill>
                <a:latin typeface="Avenir LT 35 Light" charset="0"/>
                <a:ea typeface="MS PGothic" pitchFamily="34" charset="-128"/>
              </a:rPr>
              <a:t>during neuromuscular blockade </a:t>
            </a:r>
          </a:p>
          <a:p>
            <a:pPr marL="0" indent="0" eaLnBrk="1" hangingPunct="1">
              <a:buFont typeface="Arial" charset="0"/>
              <a:buNone/>
            </a:pPr>
            <a:endParaRPr lang="en-US" dirty="0" smtClean="0">
              <a:solidFill>
                <a:srgbClr val="000000"/>
              </a:solidFill>
              <a:latin typeface="Avenir LT 35 Light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0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TIVA/TCI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Superficially a ‘risk’</a:t>
            </a:r>
          </a:p>
          <a:p>
            <a:pPr marL="0" indent="0">
              <a:buNone/>
            </a:pPr>
            <a:r>
              <a:rPr lang="en-GB" dirty="0" smtClean="0"/>
              <a:t>However, non-standard / non-TCI methods most a risk, especially </a:t>
            </a:r>
            <a:r>
              <a:rPr lang="en-GB" dirty="0" smtClean="0">
                <a:solidFill>
                  <a:srgbClr val="FF0000"/>
                </a:solidFill>
              </a:rPr>
              <a:t>‘transfer’ </a:t>
            </a:r>
            <a:r>
              <a:rPr lang="en-GB" dirty="0" smtClean="0"/>
              <a:t>scenarios</a:t>
            </a:r>
            <a:endParaRPr lang="en-GB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353481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29000"/>
            <a:ext cx="1476375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448050"/>
            <a:ext cx="30099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1520" y="5229200"/>
            <a:ext cx="856895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51520" y="6021288"/>
            <a:ext cx="856895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9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377301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All anaesthetists need to be able to do safe TIVA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dirty="0" smtClean="0"/>
              <a:t>We recommend better training with TIVA/TCI</a:t>
            </a:r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dirty="0" smtClean="0"/>
              <a:t>Special care with transfer of volatile to TIVA</a:t>
            </a:r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dirty="0" smtClean="0"/>
              <a:t>Consider monitoring (DOA) in these cases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4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</p:spPr>
        <p:txBody>
          <a:bodyPr/>
          <a:lstStyle/>
          <a:p>
            <a:r>
              <a:rPr lang="en-GB" dirty="0" smtClean="0"/>
              <a:t>Depth of Anaesthesia Monitoring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2" r="13398" b="1012"/>
          <a:stretch/>
        </p:blipFill>
        <p:spPr bwMode="auto">
          <a:xfrm>
            <a:off x="2267744" y="2540205"/>
            <a:ext cx="4464496" cy="384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3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376748" cy="6526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660025"/>
            <a:ext cx="6462286" cy="5543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 smtClean="0"/>
              <a:t>April </a:t>
            </a:r>
            <a:br>
              <a:rPr lang="en-GB" dirty="0" smtClean="0"/>
            </a:br>
            <a:r>
              <a:rPr lang="en-GB" dirty="0" smtClean="0"/>
              <a:t>2013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5616" y="3284984"/>
            <a:ext cx="7365504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0C0"/>
                </a:solidFill>
              </a:rPr>
              <a:t>153 reports of AAGA in 2011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Reports ≈ 1:15,000 GAs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Limited use of DOA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Minimal AAGA pathways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Headline figures: </a:t>
            </a:r>
            <a:br>
              <a:rPr lang="en-GB" dirty="0" smtClean="0"/>
            </a:br>
            <a:r>
              <a:rPr lang="en-GB" dirty="0" smtClean="0"/>
              <a:t>don’t tell whole 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DOAs in Activity Survey = 2.8%</a:t>
            </a:r>
          </a:p>
          <a:p>
            <a:pPr marL="0" indent="0">
              <a:buNone/>
            </a:pPr>
            <a:r>
              <a:rPr lang="en-GB" dirty="0" smtClean="0"/>
              <a:t>DOAs in AAGA cohort = 4.3%</a:t>
            </a:r>
          </a:p>
          <a:p>
            <a:endParaRPr lang="en-GB" sz="1800" dirty="0" smtClean="0"/>
          </a:p>
          <a:p>
            <a:pPr marL="0" indent="0">
              <a:buNone/>
            </a:pPr>
            <a:r>
              <a:rPr lang="en-GB" dirty="0" smtClean="0"/>
              <a:t>…over-representation in AAGAs (by ~50%)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ym typeface="Wingdings" pitchFamily="2" charset="2"/>
              </a:rPr>
              <a:t> need to look at data more closely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Hazard ratios of anaesthetic techniques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TIVA + NBD presents most risk (3-4x)</a:t>
            </a:r>
          </a:p>
          <a:p>
            <a:pPr marL="0" indent="0">
              <a:buNone/>
            </a:pPr>
            <a:r>
              <a:rPr lang="en-GB" sz="2400" dirty="0" smtClean="0"/>
              <a:t>(increased ratio = increased risk of AAGA)</a:t>
            </a:r>
            <a:endParaRPr lang="en-GB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64" y="2708920"/>
            <a:ext cx="89449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588224" y="4005064"/>
            <a:ext cx="1296144" cy="165618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0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717032"/>
            <a:ext cx="896448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Ratio of use of DOAs in  </a:t>
            </a:r>
            <a:br>
              <a:rPr lang="en-GB" dirty="0" smtClean="0"/>
            </a:br>
            <a:r>
              <a:rPr lang="en-GB" dirty="0" smtClean="0"/>
              <a:t>Activity Survey vs AAGA cases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/>
              <a:t>Selective use in certain modes of anaesthesia</a:t>
            </a:r>
          </a:p>
          <a:p>
            <a:pPr marL="0" indent="0">
              <a:buNone/>
            </a:pPr>
            <a:r>
              <a:rPr lang="en-GB" sz="2800" dirty="0" smtClean="0"/>
              <a:t>Greater use in TIVA+NBD – and greatest apparent benefit here too</a:t>
            </a:r>
          </a:p>
          <a:p>
            <a:pPr marL="0" indent="0">
              <a:buNone/>
            </a:pPr>
            <a:r>
              <a:rPr lang="en-GB" sz="2400" dirty="0" smtClean="0"/>
              <a:t>(decreased </a:t>
            </a:r>
            <a:r>
              <a:rPr lang="en-GB" sz="2400" dirty="0"/>
              <a:t>ratio </a:t>
            </a:r>
            <a:r>
              <a:rPr lang="en-GB" sz="2400" dirty="0" smtClean="0"/>
              <a:t>= protective effect of DOA)</a:t>
            </a:r>
            <a:endParaRPr lang="en-GB" sz="2400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8028384" y="4941168"/>
            <a:ext cx="1115616" cy="259228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923928" y="4941168"/>
            <a:ext cx="2088232" cy="252028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7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999791"/>
            <a:ext cx="8229600" cy="372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4296"/>
            <a:ext cx="8229600" cy="211683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“It felt that they had taken away everything except my soul”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3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Consequences of AAGA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Nil…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2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Consequences of AAGA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Nil… or…..</a:t>
            </a:r>
          </a:p>
          <a:p>
            <a:pPr marL="0" indent="0">
              <a:buNone/>
            </a:pPr>
            <a:r>
              <a:rPr lang="en-GB" dirty="0" smtClean="0"/>
              <a:t>Anger/upset</a:t>
            </a:r>
          </a:p>
          <a:p>
            <a:pPr marL="0" indent="0">
              <a:buNone/>
            </a:pPr>
            <a:r>
              <a:rPr lang="en-GB" dirty="0" smtClean="0"/>
              <a:t>Anxiety</a:t>
            </a:r>
          </a:p>
          <a:p>
            <a:pPr marL="0" indent="0">
              <a:buNone/>
            </a:pPr>
            <a:r>
              <a:rPr lang="en-GB" dirty="0" smtClean="0"/>
              <a:t>Depression</a:t>
            </a:r>
          </a:p>
          <a:p>
            <a:pPr marL="0" indent="0">
              <a:buNone/>
            </a:pPr>
            <a:r>
              <a:rPr lang="en-GB" dirty="0" smtClean="0"/>
              <a:t>Nightmares</a:t>
            </a:r>
          </a:p>
          <a:p>
            <a:pPr marL="0" indent="0">
              <a:buNone/>
            </a:pPr>
            <a:r>
              <a:rPr lang="en-GB" dirty="0" smtClean="0"/>
              <a:t>Flashbacks</a:t>
            </a:r>
          </a:p>
          <a:p>
            <a:pPr marL="0" indent="0">
              <a:buNone/>
            </a:pPr>
            <a:r>
              <a:rPr lang="en-GB" dirty="0" smtClean="0"/>
              <a:t>Withdrawal and avoidance</a:t>
            </a:r>
          </a:p>
          <a:p>
            <a:pPr marL="0" indent="0">
              <a:buNone/>
            </a:pPr>
            <a:r>
              <a:rPr lang="en-GB" dirty="0" smtClean="0"/>
              <a:t>PTSD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3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71170" cy="534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6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8" y="4797152"/>
            <a:ext cx="9139782" cy="18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88641"/>
            <a:ext cx="9134450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80605" y="1700808"/>
            <a:ext cx="5987008" cy="370100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dirty="0" smtClean="0"/>
              <a:t>7 studies (n=189)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medicolegal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, 2 adverts</a:t>
            </a:r>
          </a:p>
          <a:p>
            <a:pPr marL="0" indent="0" algn="ctr">
              <a:buNone/>
            </a:pPr>
            <a:endParaRPr lang="en-GB" sz="1600" dirty="0" smtClean="0"/>
          </a:p>
          <a:p>
            <a:pPr marL="0" indent="0" algn="ctr">
              <a:buNone/>
            </a:pPr>
            <a:r>
              <a:rPr lang="en-GB" dirty="0" smtClean="0"/>
              <a:t>Psychological sequelae 59%</a:t>
            </a:r>
          </a:p>
          <a:p>
            <a:pPr marL="0" indent="0" algn="ctr">
              <a:buNone/>
            </a:pPr>
            <a:r>
              <a:rPr lang="en-GB" dirty="0" smtClean="0"/>
              <a:t>Range of PTSD after AAGA 0-71%</a:t>
            </a:r>
          </a:p>
          <a:p>
            <a:pPr marL="0" indent="0" algn="ctr">
              <a:buNone/>
            </a:pPr>
            <a:r>
              <a:rPr lang="en-GB" dirty="0" smtClean="0"/>
              <a:t>Aggregate 15%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3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8" y="4797152"/>
            <a:ext cx="9139782" cy="18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88641"/>
            <a:ext cx="9134450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27584" y="1700807"/>
            <a:ext cx="7272808" cy="402332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dirty="0" smtClean="0">
                <a:solidFill>
                  <a:schemeClr val="bg1"/>
                </a:solidFill>
              </a:rPr>
              <a:t>7 studies (n=189)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chemeClr val="bg1"/>
                </a:solidFill>
              </a:rPr>
              <a:t>1 </a:t>
            </a:r>
            <a:r>
              <a:rPr lang="en-GB" dirty="0" err="1" smtClean="0">
                <a:solidFill>
                  <a:schemeClr val="bg1"/>
                </a:solidFill>
              </a:rPr>
              <a:t>medicolegal</a:t>
            </a:r>
            <a:r>
              <a:rPr lang="en-GB" dirty="0" smtClean="0">
                <a:solidFill>
                  <a:schemeClr val="bg1"/>
                </a:solidFill>
              </a:rPr>
              <a:t>, 2 adverts</a:t>
            </a:r>
          </a:p>
          <a:p>
            <a:pPr marL="0" indent="0" algn="ctr">
              <a:buNone/>
            </a:pPr>
            <a:endParaRPr lang="en-GB" sz="16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dirty="0" smtClean="0">
                <a:solidFill>
                  <a:schemeClr val="bg1"/>
                </a:solidFill>
              </a:rPr>
              <a:t>Psychological sequelae 59%</a:t>
            </a:r>
          </a:p>
          <a:p>
            <a:pPr marL="0" indent="0" algn="ctr">
              <a:buNone/>
            </a:pPr>
            <a:r>
              <a:rPr lang="en-GB" sz="3900" dirty="0" smtClean="0">
                <a:solidFill>
                  <a:srgbClr val="FF0000"/>
                </a:solidFill>
              </a:rPr>
              <a:t>Range of PTSD after AAGA 0-71%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chemeClr val="bg1"/>
                </a:solidFill>
              </a:rPr>
              <a:t>Aggregate 15%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4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6" y="1484784"/>
            <a:ext cx="8363272" cy="1143000"/>
          </a:xfrm>
        </p:spPr>
        <p:txBody>
          <a:bodyPr/>
          <a:lstStyle/>
          <a:p>
            <a:pPr algn="r"/>
            <a:r>
              <a:rPr lang="en-GB" dirty="0" smtClean="0"/>
              <a:t>UK Activity survey</a:t>
            </a:r>
            <a:endParaRPr lang="en-GB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06135"/>
            <a:ext cx="4464496" cy="646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C:\Users\currys\Desktop\NAP5\PICTURES\Survey form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201207" cy="31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83968" y="332656"/>
            <a:ext cx="432048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49336" y="3179473"/>
            <a:ext cx="4330824" cy="11430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chemeClr val="bg1"/>
                </a:solidFill>
              </a:rPr>
              <a:t> 100% returns</a:t>
            </a:r>
            <a:br>
              <a:rPr lang="en-GB" smtClean="0">
                <a:solidFill>
                  <a:schemeClr val="bg1"/>
                </a:solidFill>
              </a:rPr>
            </a:br>
            <a:r>
              <a:rPr lang="en-GB" smtClean="0">
                <a:solidFill>
                  <a:schemeClr val="bg1"/>
                </a:solidFill>
              </a:rPr>
              <a:t>&gt;20,000 cases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and AAGA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Memories are reconstructed not replayed</a:t>
            </a:r>
          </a:p>
          <a:p>
            <a:pPr marL="0" indent="0">
              <a:buNone/>
            </a:pPr>
            <a:r>
              <a:rPr lang="en-US" dirty="0" smtClean="0"/>
              <a:t>Need to </a:t>
            </a:r>
            <a:r>
              <a:rPr lang="en-US" i="1" dirty="0" smtClean="0"/>
              <a:t>understand</a:t>
            </a:r>
            <a:r>
              <a:rPr lang="en-US" dirty="0" smtClean="0"/>
              <a:t> the experience: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2780928"/>
            <a:ext cx="4698227" cy="1440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4437112"/>
            <a:ext cx="8208912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</a:rPr>
              <a:t>Need to know </a:t>
            </a:r>
            <a:r>
              <a:rPr lang="en-US" sz="3200" i="1" dirty="0">
                <a:solidFill>
                  <a:prstClr val="black"/>
                </a:solidFill>
              </a:rPr>
              <a:t>source </a:t>
            </a:r>
            <a:r>
              <a:rPr lang="en-US" sz="3200" dirty="0">
                <a:solidFill>
                  <a:prstClr val="black"/>
                </a:solidFill>
              </a:rPr>
              <a:t>of the </a:t>
            </a:r>
            <a:r>
              <a:rPr lang="en-US" sz="3200" dirty="0" smtClean="0">
                <a:solidFill>
                  <a:prstClr val="black"/>
                </a:solidFill>
              </a:rPr>
              <a:t>memory (otherwise imagination or dream)</a:t>
            </a:r>
          </a:p>
          <a:p>
            <a:pPr lvl="0">
              <a:spcBef>
                <a:spcPct val="2000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Need to have unique </a:t>
            </a:r>
            <a:r>
              <a:rPr lang="en-US" sz="3200" i="1" dirty="0" smtClean="0">
                <a:solidFill>
                  <a:prstClr val="black"/>
                </a:solidFill>
              </a:rPr>
              <a:t>retrieval cues</a:t>
            </a:r>
            <a:endParaRPr lang="en-US" sz="3200" i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4149080"/>
            <a:ext cx="2541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Bransford</a:t>
            </a:r>
            <a:r>
              <a:rPr lang="en-US" sz="1600" i="1" dirty="0" smtClean="0"/>
              <a:t> &amp; Johnson (1972)</a:t>
            </a:r>
            <a:endParaRPr lang="en-US" sz="1600" i="1" dirty="0"/>
          </a:p>
        </p:txBody>
      </p:sp>
      <p:sp>
        <p:nvSpPr>
          <p:cNvPr id="7" name="Rectangle 6"/>
          <p:cNvSpPr/>
          <p:nvPr/>
        </p:nvSpPr>
        <p:spPr>
          <a:xfrm>
            <a:off x="467544" y="6381328"/>
            <a:ext cx="2611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i="1" dirty="0" smtClean="0">
                <a:solidFill>
                  <a:prstClr val="black"/>
                </a:solidFill>
              </a:rPr>
              <a:t>Slide Prof Jackie </a:t>
            </a:r>
            <a:r>
              <a:rPr lang="en-US" i="1" dirty="0">
                <a:solidFill>
                  <a:prstClr val="black"/>
                </a:solidFill>
              </a:rPr>
              <a:t>A</a:t>
            </a:r>
            <a:r>
              <a:rPr lang="en-US" i="1" dirty="0" smtClean="0">
                <a:solidFill>
                  <a:prstClr val="black"/>
                </a:solidFill>
              </a:rPr>
              <a:t>ndrade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55077154"/>
              </p:ext>
            </p:extLst>
          </p:nvPr>
        </p:nvGraphicFramePr>
        <p:xfrm>
          <a:off x="539552" y="476672"/>
          <a:ext cx="7752184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07504" y="188640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 smtClean="0">
                <a:solidFill>
                  <a:schemeClr val="bg1"/>
                </a:solidFill>
              </a:rPr>
              <a:t>Recalling memories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56556186"/>
              </p:ext>
            </p:extLst>
          </p:nvPr>
        </p:nvGraphicFramePr>
        <p:xfrm>
          <a:off x="539552" y="476672"/>
          <a:ext cx="7752184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07504" y="188640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 smtClean="0">
                <a:solidFill>
                  <a:schemeClr val="bg1"/>
                </a:solidFill>
              </a:rPr>
              <a:t>Recalling memories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611560" y="3212976"/>
            <a:ext cx="2088232" cy="1706488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2868960" y="5431904"/>
            <a:ext cx="2088232" cy="1706488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y 6"/>
          <p:cNvSpPr/>
          <p:nvPr/>
        </p:nvSpPr>
        <p:spPr>
          <a:xfrm>
            <a:off x="6156176" y="2689646"/>
            <a:ext cx="2088232" cy="1706488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y 7"/>
          <p:cNvSpPr/>
          <p:nvPr/>
        </p:nvSpPr>
        <p:spPr>
          <a:xfrm>
            <a:off x="2868960" y="237341"/>
            <a:ext cx="2088232" cy="1706488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6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Why is recall delayed?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Memories are over-written by more recent memories</a:t>
            </a:r>
          </a:p>
          <a:p>
            <a:pPr marL="0" indent="0">
              <a:buNone/>
            </a:pPr>
            <a:r>
              <a:rPr lang="en-US" dirty="0" smtClean="0"/>
              <a:t>Shared retrieval cues</a:t>
            </a:r>
          </a:p>
          <a:p>
            <a:pPr marL="0" indent="0">
              <a:buNone/>
            </a:pPr>
            <a:r>
              <a:rPr lang="en-US" dirty="0" smtClean="0"/>
              <a:t>AAGA patient wakes at least twice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520" y="6381328"/>
            <a:ext cx="2611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i="1" dirty="0" smtClean="0">
                <a:solidFill>
                  <a:prstClr val="black"/>
                </a:solidFill>
              </a:rPr>
              <a:t>Slide Prof Jackie </a:t>
            </a:r>
            <a:r>
              <a:rPr lang="en-US" i="1" dirty="0">
                <a:solidFill>
                  <a:prstClr val="black"/>
                </a:solidFill>
              </a:rPr>
              <a:t>A</a:t>
            </a:r>
            <a:r>
              <a:rPr lang="en-US" i="1" dirty="0" smtClean="0">
                <a:solidFill>
                  <a:prstClr val="black"/>
                </a:solidFill>
              </a:rPr>
              <a:t>ndrade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C:\Users\tim\Desktop\NAP5\NAP5 photos\maintenance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132" y="4007805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3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Memory and PTSD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Traumatic experiences block normal memory formation (</a:t>
            </a:r>
            <a:r>
              <a:rPr lang="en-GB" i="1" dirty="0" smtClean="0"/>
              <a:t>trauma memory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Leads to ‘loose cannon’ experiences which cannot be linked to memory</a:t>
            </a:r>
          </a:p>
          <a:p>
            <a:pPr marL="0" indent="0">
              <a:buNone/>
            </a:pPr>
            <a:r>
              <a:rPr lang="en-GB" dirty="0" smtClean="0"/>
              <a:t>These cause flashbacks</a:t>
            </a:r>
          </a:p>
          <a:p>
            <a:pPr marL="0" indent="0">
              <a:buNone/>
            </a:pPr>
            <a:r>
              <a:rPr lang="en-GB" dirty="0" smtClean="0"/>
              <a:t>Triggers</a:t>
            </a:r>
          </a:p>
          <a:p>
            <a:pPr lvl="1"/>
            <a:r>
              <a:rPr lang="en-GB" dirty="0" smtClean="0"/>
              <a:t>Experiential</a:t>
            </a:r>
          </a:p>
          <a:p>
            <a:pPr lvl="1"/>
            <a:r>
              <a:rPr lang="en-GB" dirty="0" smtClean="0"/>
              <a:t>Anniversary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67544" y="6381328"/>
            <a:ext cx="2611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i="1" dirty="0" smtClean="0">
                <a:solidFill>
                  <a:prstClr val="black"/>
                </a:solidFill>
              </a:rPr>
              <a:t>Slide Prof Jackie </a:t>
            </a:r>
            <a:r>
              <a:rPr lang="en-US" i="1" dirty="0">
                <a:solidFill>
                  <a:prstClr val="black"/>
                </a:solidFill>
              </a:rPr>
              <a:t>A</a:t>
            </a:r>
            <a:r>
              <a:rPr lang="en-US" i="1" dirty="0" smtClean="0">
                <a:solidFill>
                  <a:prstClr val="black"/>
                </a:solidFill>
              </a:rPr>
              <a:t>ndrade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Report timing?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600200"/>
            <a:ext cx="699512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&lt;1 day 	34%</a:t>
            </a:r>
          </a:p>
          <a:p>
            <a:pPr marL="0" indent="0">
              <a:buNone/>
            </a:pPr>
            <a:r>
              <a:rPr lang="en-GB" dirty="0" smtClean="0"/>
              <a:t>&lt;2 days	45%</a:t>
            </a:r>
          </a:p>
          <a:p>
            <a:pPr marL="0" indent="0">
              <a:buNone/>
            </a:pPr>
            <a:r>
              <a:rPr lang="en-GB" dirty="0" smtClean="0"/>
              <a:t>&lt;1 week 	52%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&gt;1 year 	25%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6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Report timing?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600200"/>
            <a:ext cx="699512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&lt;1 day 	34%</a:t>
            </a:r>
          </a:p>
          <a:p>
            <a:pPr marL="0" indent="0">
              <a:buNone/>
            </a:pPr>
            <a:r>
              <a:rPr lang="en-GB" dirty="0" smtClean="0"/>
              <a:t>&lt;2 days	45%</a:t>
            </a:r>
          </a:p>
          <a:p>
            <a:pPr marL="0" indent="0">
              <a:buNone/>
            </a:pPr>
            <a:r>
              <a:rPr lang="en-GB" dirty="0" smtClean="0"/>
              <a:t>&lt;1 week 	52%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&gt;1 year 	25%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04" y="4725144"/>
            <a:ext cx="9108945" cy="262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6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to?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12366"/>
            <a:ext cx="8308899" cy="47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6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to?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44" y="1628800"/>
            <a:ext cx="8308899" cy="47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15616" y="1844824"/>
            <a:ext cx="6574356" cy="40610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another anaesthetist			43%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their own anaesthetist		26%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recovery/ward/surgical staff	19%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pre-op nurses				4%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Other					8%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Psychologist/psychiatrist		nil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115616" y="1844824"/>
            <a:ext cx="6574356" cy="1152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1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When?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4343568"/>
              </p:ext>
            </p:extLst>
          </p:nvPr>
        </p:nvGraphicFramePr>
        <p:xfrm>
          <a:off x="1696852" y="2195984"/>
          <a:ext cx="5472608" cy="440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88769" y="5106994"/>
            <a:ext cx="3610744" cy="11087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Maintenance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34%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3568" y="2060848"/>
            <a:ext cx="361074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Emergence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18%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3256" y="3501008"/>
            <a:ext cx="3610744" cy="10081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Induction </a:t>
            </a:r>
          </a:p>
          <a:p>
            <a:pPr marL="0" indent="0" algn="ctr">
              <a:buNone/>
            </a:pPr>
            <a:r>
              <a:rPr lang="en-GB" dirty="0" smtClean="0"/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6363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" y="-99392"/>
            <a:ext cx="7324817" cy="7272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877272"/>
            <a:ext cx="4618856" cy="1143000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NAP5 denominator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5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What?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554793"/>
            <a:ext cx="6912768" cy="49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203848" y="2132856"/>
            <a:ext cx="100811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11959" y="2564904"/>
            <a:ext cx="198012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11959" y="5013176"/>
            <a:ext cx="334827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8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553536"/>
            <a:ext cx="6840760" cy="50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/>
          <a:lstStyle/>
          <a:p>
            <a:r>
              <a:rPr lang="en-GB" dirty="0" smtClean="0"/>
              <a:t>What?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619672" y="2636912"/>
            <a:ext cx="792088" cy="3528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059832" y="1772816"/>
            <a:ext cx="4752528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2420889"/>
            <a:ext cx="4464496" cy="198022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Brief experiences…..</a:t>
            </a:r>
          </a:p>
          <a:p>
            <a:pPr marL="0" indent="0">
              <a:buNone/>
            </a:pPr>
            <a:r>
              <a:rPr lang="en-GB" dirty="0" smtClean="0"/>
              <a:t>Median 3 mins 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7</a:t>
            </a:r>
            <a:r>
              <a:rPr lang="en-GB" dirty="0" smtClean="0">
                <a:solidFill>
                  <a:srgbClr val="FF0000"/>
                </a:solidFill>
              </a:rPr>
              <a:t>5% &lt;5 mins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What do they experience - sensation?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xx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23" y="0"/>
            <a:ext cx="9109977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6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		Michigan</a:t>
            </a:r>
            <a:endParaRPr lang="en-GB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100324"/>
              </p:ext>
            </p:extLst>
          </p:nvPr>
        </p:nvGraphicFramePr>
        <p:xfrm>
          <a:off x="179512" y="1556792"/>
          <a:ext cx="813690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92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		Michigan</a:t>
            </a:r>
            <a:endParaRPr lang="en-GB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484663"/>
              </p:ext>
            </p:extLst>
          </p:nvPr>
        </p:nvGraphicFramePr>
        <p:xfrm>
          <a:off x="179512" y="1556792"/>
          <a:ext cx="813690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76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 algn="ctr">
              <a:buNone/>
            </a:pPr>
            <a:r>
              <a:rPr lang="en-GB" sz="6600" dirty="0" smtClean="0"/>
              <a:t>Pain 			18%</a:t>
            </a:r>
          </a:p>
        </p:txBody>
      </p:sp>
    </p:spTree>
    <p:extLst>
      <p:ext uri="{BB962C8B-B14F-4D97-AF65-F5344CB8AC3E}">
        <p14:creationId xmlns:p14="http://schemas.microsoft.com/office/powerpoint/2010/main" val="22951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		Michigan</a:t>
            </a:r>
            <a:endParaRPr lang="en-GB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740049"/>
              </p:ext>
            </p:extLst>
          </p:nvPr>
        </p:nvGraphicFramePr>
        <p:xfrm>
          <a:off x="179512" y="1556792"/>
          <a:ext cx="813690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19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	   Sensations vs phase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1371" y="43651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/>
              <a:t>			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132856"/>
            <a:ext cx="7931224" cy="38492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Induction 	</a:t>
            </a:r>
            <a:r>
              <a:rPr lang="en-GB" dirty="0" smtClean="0"/>
              <a:t>		</a:t>
            </a:r>
            <a:r>
              <a:rPr lang="en-GB" dirty="0"/>
              <a:t>Paralysis</a:t>
            </a:r>
          </a:p>
          <a:p>
            <a:pPr marL="0" indent="0">
              <a:buNone/>
            </a:pPr>
            <a:r>
              <a:rPr lang="en-GB" dirty="0" smtClean="0"/>
              <a:t>				Touch </a:t>
            </a:r>
            <a:r>
              <a:rPr lang="en-GB" dirty="0"/>
              <a:t>(</a:t>
            </a:r>
            <a:r>
              <a:rPr lang="en-GB" dirty="0" err="1"/>
              <a:t>e.g</a:t>
            </a:r>
            <a:r>
              <a:rPr lang="en-GB" dirty="0"/>
              <a:t> </a:t>
            </a:r>
            <a:r>
              <a:rPr lang="en-GB" dirty="0" smtClean="0"/>
              <a:t>TT)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		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Maintenance	</a:t>
            </a:r>
            <a:r>
              <a:rPr lang="en-GB" dirty="0" smtClean="0"/>
              <a:t>	Paralysis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		Pain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Emergence </a:t>
            </a:r>
            <a:r>
              <a:rPr lang="en-GB" dirty="0" smtClean="0"/>
              <a:t>		Paralysis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81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Monitoring and emergence</a:t>
            </a:r>
            <a:endParaRPr lang="en-GB" dirty="0"/>
          </a:p>
        </p:txBody>
      </p:sp>
      <p:pic>
        <p:nvPicPr>
          <p:cNvPr id="3074" name="Picture 2" descr="C:\Users\currys\Desktop\PROOFS\NAP5 photos\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9511" y="1484784"/>
            <a:ext cx="56886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2924944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88% of emergence cases were judged preventable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/>
            <a:r>
              <a:rPr lang="en-GB" dirty="0"/>
              <a:t>Distress vs duration of experience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12773"/>
            <a:ext cx="7632848" cy="583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48264" y="2708920"/>
            <a:ext cx="2045175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No clear </a:t>
            </a:r>
          </a:p>
          <a:p>
            <a:r>
              <a:rPr lang="en-GB" sz="3200" dirty="0" smtClean="0">
                <a:solidFill>
                  <a:srgbClr val="FF0000"/>
                </a:solidFill>
              </a:rPr>
              <a:t>association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2334</Words>
  <Application>Microsoft Office PowerPoint</Application>
  <PresentationFormat>On-screen Show (4:3)</PresentationFormat>
  <Paragraphs>657</Paragraphs>
  <Slides>157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157</vt:i4>
      </vt:variant>
    </vt:vector>
  </HeadingPairs>
  <TitlesOfParts>
    <vt:vector size="159" baseType="lpstr">
      <vt:lpstr>Office Theme</vt:lpstr>
      <vt:lpstr>Default Design</vt:lpstr>
      <vt:lpstr>NAP5</vt:lpstr>
      <vt:lpstr>PowerPoint Presentation</vt:lpstr>
      <vt:lpstr>NAP5 in one slide</vt:lpstr>
      <vt:lpstr>PowerPoint Presentation</vt:lpstr>
      <vt:lpstr>Methods</vt:lpstr>
      <vt:lpstr>Individual and department forms</vt:lpstr>
      <vt:lpstr>April  2013</vt:lpstr>
      <vt:lpstr>UK Activity survey</vt:lpstr>
      <vt:lpstr>NAP5 denominator</vt:lpstr>
      <vt:lpstr>PowerPoint Presentation</vt:lpstr>
      <vt:lpstr>Inclusion  criteria</vt:lpstr>
      <vt:lpstr>The NAP firewall</vt:lpstr>
      <vt:lpstr>Review panel</vt:lpstr>
      <vt:lpstr>NAP5 panel</vt:lpstr>
      <vt:lpstr>PowerPoint Presentation</vt:lpstr>
      <vt:lpstr>PowerPoint Presentation</vt:lpstr>
      <vt:lpstr>Structured outputs</vt:lpstr>
      <vt:lpstr>PowerPoint Presentation</vt:lpstr>
      <vt:lpstr>Classification: Type of AAGA</vt:lpstr>
      <vt:lpstr>Classification: Evidence</vt:lpstr>
      <vt:lpstr>Michigan Classification: patient experience</vt:lpstr>
      <vt:lpstr>PowerPoint Presentation</vt:lpstr>
      <vt:lpstr>Classification</vt:lpstr>
      <vt:lpstr>PowerPoint Presentation</vt:lpstr>
      <vt:lpstr>Summary of review process</vt:lpstr>
      <vt:lpstr>Before NAP5</vt:lpstr>
      <vt:lpstr>Before NAP5 Prospective unselected series</vt:lpstr>
      <vt:lpstr>PowerPoint Presentation</vt:lpstr>
      <vt:lpstr>Before NAP5</vt:lpstr>
      <vt:lpstr>NAP5 </vt:lpstr>
      <vt:lpstr>PowerPoint Presentation</vt:lpstr>
      <vt:lpstr>PowerPoint Presentation</vt:lpstr>
      <vt:lpstr>The United Kingdom of anaesthesia</vt:lpstr>
      <vt:lpstr>Cases reported</vt:lpstr>
      <vt:lpstr>Classification</vt:lpstr>
      <vt:lpstr>Percentages</vt:lpstr>
      <vt:lpstr>PowerPoint Presentation</vt:lpstr>
      <vt:lpstr>Age</vt:lpstr>
      <vt:lpstr>Weight</vt:lpstr>
      <vt:lpstr>ASA</vt:lpstr>
      <vt:lpstr>When?</vt:lpstr>
      <vt:lpstr>Types of surgery</vt:lpstr>
      <vt:lpstr>Modes of anaesthesia</vt:lpstr>
      <vt:lpstr>Induction  </vt:lpstr>
      <vt:lpstr>Maintenance</vt:lpstr>
      <vt:lpstr>NMB</vt:lpstr>
      <vt:lpstr>“Incidence”</vt:lpstr>
      <vt:lpstr>Incidence subgroups…</vt:lpstr>
      <vt:lpstr>PowerPoint Presentation</vt:lpstr>
      <vt:lpstr>PowerPoint Presentation</vt:lpstr>
      <vt:lpstr>PowerPoint Presentation</vt:lpstr>
      <vt:lpstr>PowerPoint Presentation</vt:lpstr>
      <vt:lpstr>Induction</vt:lpstr>
      <vt:lpstr>The gap</vt:lpstr>
      <vt:lpstr>Solution: checklist</vt:lpstr>
      <vt:lpstr>Maintenance phase</vt:lpstr>
      <vt:lpstr>Maintenance phase</vt:lpstr>
      <vt:lpstr>ETAG?</vt:lpstr>
      <vt:lpstr>Emergence phase</vt:lpstr>
      <vt:lpstr>Monitoring and emergence</vt:lpstr>
      <vt:lpstr>Neuromuscular Blockade</vt:lpstr>
      <vt:lpstr>NMB</vt:lpstr>
      <vt:lpstr>Distress and NMB</vt:lpstr>
      <vt:lpstr>NMB is THE key to distress/sequelae</vt:lpstr>
      <vt:lpstr>PowerPoint Presentation</vt:lpstr>
      <vt:lpstr>Were we studying?</vt:lpstr>
      <vt:lpstr>TIVA/TCI</vt:lpstr>
      <vt:lpstr>PowerPoint Presentation</vt:lpstr>
      <vt:lpstr>Depth of Anaesthesia Monitoring</vt:lpstr>
      <vt:lpstr>Headline figures:  don’t tell whole story</vt:lpstr>
      <vt:lpstr>Hazard ratios of anaesthetic techniques</vt:lpstr>
      <vt:lpstr>Ratio of use of DOAs in   Activity Survey vs AAGA cases</vt:lpstr>
      <vt:lpstr>PowerPoint Presentation</vt:lpstr>
      <vt:lpstr>PowerPoint Presentation</vt:lpstr>
      <vt:lpstr>Consequences of AAGA</vt:lpstr>
      <vt:lpstr>Consequences of AAGA</vt:lpstr>
      <vt:lpstr>PowerPoint Presentation</vt:lpstr>
      <vt:lpstr>PowerPoint Presentation</vt:lpstr>
      <vt:lpstr>PowerPoint Presentation</vt:lpstr>
      <vt:lpstr>Memory and AAGA</vt:lpstr>
      <vt:lpstr>PowerPoint Presentation</vt:lpstr>
      <vt:lpstr>PowerPoint Presentation</vt:lpstr>
      <vt:lpstr>Why is recall delayed?</vt:lpstr>
      <vt:lpstr>Memory and PTSD</vt:lpstr>
      <vt:lpstr>Report timing?</vt:lpstr>
      <vt:lpstr>Report timing?</vt:lpstr>
      <vt:lpstr>Who to?</vt:lpstr>
      <vt:lpstr>Who to?</vt:lpstr>
      <vt:lpstr>When?</vt:lpstr>
      <vt:lpstr>What?</vt:lpstr>
      <vt:lpstr>What?</vt:lpstr>
      <vt:lpstr>What do they experience - sensation?</vt:lpstr>
      <vt:lpstr>  Michigan</vt:lpstr>
      <vt:lpstr>  Michigan</vt:lpstr>
      <vt:lpstr>PowerPoint Presentation</vt:lpstr>
      <vt:lpstr>  Michigan</vt:lpstr>
      <vt:lpstr>    Sensations vs phase</vt:lpstr>
      <vt:lpstr>Monitoring and emergence</vt:lpstr>
      <vt:lpstr>Distress vs duration of experience</vt:lpstr>
      <vt:lpstr>Delays in reporting vs distress</vt:lpstr>
      <vt:lpstr>Michigan vs distress</vt:lpstr>
      <vt:lpstr>Michigan vs Distress</vt:lpstr>
      <vt:lpstr>Distress</vt:lpstr>
      <vt:lpstr>          Causes of distress</vt:lpstr>
      <vt:lpstr>PowerPoint Presentation</vt:lpstr>
      <vt:lpstr>Distress - inhomogeneity</vt:lpstr>
      <vt:lpstr>AAGA w/o distress</vt:lpstr>
      <vt:lpstr>AAGA w/o distress</vt:lpstr>
      <vt:lpstr>AAGA w/o distress</vt:lpstr>
      <vt:lpstr>Distress without pain/paralysis </vt:lpstr>
      <vt:lpstr>Distress without pain/paralysis </vt:lpstr>
      <vt:lpstr>Distress without pain/paralysis </vt:lpstr>
      <vt:lpstr>Distress without pain/paralysis </vt:lpstr>
      <vt:lpstr>Distress modulation</vt:lpstr>
      <vt:lpstr>      Lack of understanding</vt:lpstr>
      <vt:lpstr>Comprehension…</vt:lpstr>
      <vt:lpstr>Sequelae </vt:lpstr>
      <vt:lpstr>PowerPoint Presentation</vt:lpstr>
      <vt:lpstr>  Sequelae</vt:lpstr>
      <vt:lpstr>Michigan vs sequelae</vt:lpstr>
      <vt:lpstr>Delay in reporting vs sequelae</vt:lpstr>
      <vt:lpstr>        Duration vs sequelae</vt:lpstr>
      <vt:lpstr> Distress vs Sequelae</vt:lpstr>
      <vt:lpstr>Distress vs Sequelae</vt:lpstr>
      <vt:lpstr>Communication</vt:lpstr>
      <vt:lpstr>Communication</vt:lpstr>
      <vt:lpstr>Communication</vt:lpstr>
      <vt:lpstr>Communication</vt:lpstr>
      <vt:lpstr>NAP5 pathway</vt:lpstr>
      <vt:lpstr>NAP5 pathway</vt:lpstr>
      <vt:lpstr>sedation</vt:lpstr>
      <vt:lpstr>Sedation</vt:lpstr>
      <vt:lpstr>Impact of ‘AAGA after sedation’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errors</vt:lpstr>
      <vt:lpstr>Drug error vs ‘real AAGA’</vt:lpstr>
      <vt:lpstr>Drug errors and distress/sequelae</vt:lpstr>
      <vt:lpstr>PowerPoint Presentation</vt:lpstr>
      <vt:lpstr>PowerPoint Presentation</vt:lpstr>
      <vt:lpstr>Litigation - key points</vt:lpstr>
      <vt:lpstr>Complaints and litigation</vt:lpstr>
      <vt:lpstr>Complaints and litigation</vt:lpstr>
      <vt:lpstr>Quality care?</vt:lpstr>
      <vt:lpstr>PowerPoint Presentation</vt:lpstr>
      <vt:lpstr>Record of consent</vt:lpstr>
      <vt:lpstr>Informed consent </vt:lpstr>
      <vt:lpstr>Paternalism vs information</vt:lpstr>
      <vt:lpstr>Informed consent </vt:lpstr>
      <vt:lpstr>Summary 1 - risk</vt:lpstr>
      <vt:lpstr>Summary 2 - experience</vt:lpstr>
      <vt:lpstr>Summary 3 - consequences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Annique Simpson</cp:lastModifiedBy>
  <cp:revision>170</cp:revision>
  <dcterms:created xsi:type="dcterms:W3CDTF">2014-07-25T06:24:51Z</dcterms:created>
  <dcterms:modified xsi:type="dcterms:W3CDTF">2014-11-24T11:04:14Z</dcterms:modified>
</cp:coreProperties>
</file>